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99563"/>
  <p:kinsoku lang="ko-KR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1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1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1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1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6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99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EA8B00"/>
    <a:srgbClr val="CCECFF"/>
    <a:srgbClr val="CCCCFF"/>
    <a:srgbClr val="99CCFF"/>
    <a:srgbClr val="00FFFF"/>
    <a:srgbClr val="FF0000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44" autoAdjust="0"/>
    <p:restoredTop sz="90994" autoAdjust="0"/>
  </p:normalViewPr>
  <p:slideViewPr>
    <p:cSldViewPr snapToGrid="0" snapToObjects="1">
      <p:cViewPr varScale="1">
        <p:scale>
          <a:sx n="71" d="100"/>
          <a:sy n="71" d="100"/>
        </p:scale>
        <p:origin x="246" y="72"/>
      </p:cViewPr>
      <p:guideLst>
        <p:guide orient="horz"/>
        <p:guide pos="26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 snapToObjects="1">
      <p:cViewPr varScale="1">
        <p:scale>
          <a:sx n="80" d="100"/>
          <a:sy n="80" d="100"/>
        </p:scale>
        <p:origin x="-1632" y="-120"/>
      </p:cViewPr>
      <p:guideLst>
        <p:guide orient="horz" pos="2899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368800"/>
            <a:ext cx="5030787" cy="414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5843" tIns="47921" rIns="95843" bIns="479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9" name="Rectangle 3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38238" y="695325"/>
            <a:ext cx="4583112" cy="34369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636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69900" algn="l" defTabSz="9636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38213" algn="l" defTabSz="9636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408113" algn="l" defTabSz="9636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76425" algn="l" defTabSz="9636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ko-KR" alt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886200" y="8740775"/>
            <a:ext cx="2971800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169" tIns="0" rIns="19169" bIns="0" anchor="b"/>
          <a:lstStyle>
            <a:lvl1pPr defTabSz="96996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996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996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996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9963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99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99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99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99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ko-KR" sz="1000" b="0" i="1">
                <a:latin typeface="Times New Roman" panose="02020603050405020304" pitchFamily="18" charset="0"/>
                <a:ea typeface="굴림" panose="020B0600000101010101" pitchFamily="50" charset="-127"/>
              </a:rPr>
              <a:t>1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8740775"/>
            <a:ext cx="2970213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ko-KR" alt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ko-KR" altLang="en-US"/>
          </a:p>
        </p:txBody>
      </p:sp>
      <p:sp>
        <p:nvSpPr>
          <p:cNvPr id="5126" name="Rectangle 6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2813" y="4371975"/>
            <a:ext cx="5030787" cy="41370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37" tIns="49519" rIns="99037" bIns="49519"/>
          <a:lstStyle/>
          <a:p>
            <a:pPr defTabSz="974725"/>
            <a:endParaRPr lang="en-US" altLang="ko-KR" smtClean="0">
              <a:latin typeface="Arial" panose="020B0604020202020204" pitchFamily="34" charset="0"/>
              <a:ea typeface="굴림" panose="020B0600000101010101" pitchFamily="50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1613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6979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57975" y="298450"/>
            <a:ext cx="2079625" cy="635635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19100" y="298450"/>
            <a:ext cx="6086475" cy="63563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2491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0169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2289061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19100" y="1587500"/>
            <a:ext cx="4083050" cy="506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4550" y="1587500"/>
            <a:ext cx="4083050" cy="506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187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12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011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902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2118482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2680270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9100" y="298450"/>
            <a:ext cx="82804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9100" y="1587500"/>
            <a:ext cx="8318500" cy="506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93663" y="6519863"/>
            <a:ext cx="307975" cy="212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ko-KR" sz="1400" b="0">
                <a:ea typeface="굴림" panose="020B0600000101010101" pitchFamily="50" charset="-127"/>
              </a:rPr>
              <a:t> </a:t>
            </a:r>
            <a:fld id="{E4B1060E-3622-4921-AFBD-4294A2B20CCE}" type="slidenum">
              <a:rPr lang="en-US" altLang="ko-KR" sz="1400" b="0">
                <a:ea typeface="굴림" panose="020B0600000101010101" pitchFamily="50" charset="-127"/>
              </a:rPr>
              <a:pPr algn="l"/>
              <a:t>‹#›</a:t>
            </a:fld>
            <a:endParaRPr lang="en-US" altLang="ko-KR" sz="1400" b="0">
              <a:ea typeface="굴림" panose="020B0600000101010101" pitchFamily="50" charset="-127"/>
            </a:endParaRPr>
          </a:p>
        </p:txBody>
      </p:sp>
      <p:pic>
        <p:nvPicPr>
          <p:cNvPr id="1030" name="Picture 12" descr="KAIST-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2725" y="6437313"/>
            <a:ext cx="12192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6"/>
          <p:cNvSpPr>
            <a:spLocks noChangeArrowheads="1"/>
          </p:cNvSpPr>
          <p:nvPr userDrawn="1"/>
        </p:nvSpPr>
        <p:spPr bwMode="auto">
          <a:xfrm>
            <a:off x="419100" y="1250950"/>
            <a:ext cx="8305800" cy="96838"/>
          </a:xfrm>
          <a:prstGeom prst="rect">
            <a:avLst/>
          </a:prstGeom>
          <a:gradFill flip="none" rotWithShape="1">
            <a:gsLst>
              <a:gs pos="21000">
                <a:srgbClr val="0A64A8"/>
              </a:gs>
              <a:gs pos="0">
                <a:srgbClr val="004187"/>
              </a:gs>
              <a:gs pos="96000">
                <a:srgbClr val="1487C8"/>
              </a:gs>
            </a:gsLst>
            <a:lin ang="2700000" scaled="1"/>
            <a:tileRect/>
          </a:gradFill>
          <a:ln>
            <a:noFill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굴림" panose="020B0600000101010101" pitchFamily="50" charset="-127"/>
              </a:defRPr>
            </a:lvl9pPr>
          </a:lstStyle>
          <a:p>
            <a:pPr algn="ctr">
              <a:defRPr/>
            </a:pPr>
            <a:endParaRPr lang="ko-KR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</a:defRPr>
      </a:lvl9pPr>
    </p:titleStyle>
    <p:bodyStyle>
      <a:lvl1pPr marL="292100" indent="-292100" algn="l" rtl="0" eaLnBrk="0" fontAlgn="base" hangingPunct="0">
        <a:lnSpc>
          <a:spcPts val="2700"/>
        </a:lnSpc>
        <a:spcBef>
          <a:spcPts val="600"/>
        </a:spcBef>
        <a:spcAft>
          <a:spcPts val="400"/>
        </a:spcAft>
        <a:buClr>
          <a:srgbClr val="0C7B9C"/>
        </a:buClr>
        <a:buFont typeface="Arial" panose="020B0604020202020204" pitchFamily="34" charset="0"/>
        <a:buChar char="●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800100" indent="-342900" algn="l" rtl="0" eaLnBrk="0" fontAlgn="base" hangingPunct="0">
        <a:lnSpc>
          <a:spcPts val="2700"/>
        </a:lnSpc>
        <a:spcBef>
          <a:spcPct val="0"/>
        </a:spcBef>
        <a:spcAft>
          <a:spcPts val="400"/>
        </a:spcAft>
        <a:buClr>
          <a:srgbClr val="0C7B9C"/>
        </a:buClr>
        <a:buFont typeface="Arial" panose="020B0604020202020204" pitchFamily="34" charset="0"/>
        <a:buChar char="●"/>
        <a:defRPr sz="2400" b="1">
          <a:solidFill>
            <a:schemeClr val="tx1"/>
          </a:solidFill>
          <a:latin typeface="+mn-lt"/>
        </a:defRPr>
      </a:lvl2pPr>
      <a:lvl3pPr marL="914400" algn="l" rtl="0" eaLnBrk="0" fontAlgn="base" hangingPunct="0">
        <a:lnSpc>
          <a:spcPts val="2700"/>
        </a:lnSpc>
        <a:spcBef>
          <a:spcPct val="0"/>
        </a:spcBef>
        <a:spcAft>
          <a:spcPts val="400"/>
        </a:spcAft>
        <a:buClr>
          <a:srgbClr val="0C7B9C"/>
        </a:buClr>
        <a:buFont typeface="Arial" panose="020B0604020202020204" pitchFamily="34" charset="0"/>
        <a:buChar char="●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0"/>
          <p:cNvSpPr>
            <a:spLocks noChangeArrowheads="1"/>
          </p:cNvSpPr>
          <p:nvPr/>
        </p:nvSpPr>
        <p:spPr bwMode="auto">
          <a:xfrm>
            <a:off x="0" y="877888"/>
            <a:ext cx="914400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4200"/>
              </a:lnSpc>
            </a:pPr>
            <a:r>
              <a:rPr lang="en-US" altLang="ko-KR" sz="2800" dirty="0">
                <a:solidFill>
                  <a:srgbClr val="0000FF"/>
                </a:solidFill>
                <a:ea typeface="굴림" panose="020B0600000101010101" pitchFamily="50" charset="-127"/>
              </a:rPr>
              <a:t>CS480: Computer Graphics</a:t>
            </a:r>
          </a:p>
          <a:p>
            <a:pPr>
              <a:lnSpc>
                <a:spcPts val="4200"/>
              </a:lnSpc>
            </a:pPr>
            <a:r>
              <a:rPr lang="en-US" altLang="ko-KR" sz="4000" dirty="0">
                <a:solidFill>
                  <a:srgbClr val="0000FF"/>
                </a:solidFill>
                <a:ea typeface="굴림" panose="020B0600000101010101" pitchFamily="50" charset="-127"/>
              </a:rPr>
              <a:t>Ray Tracing - II</a:t>
            </a:r>
          </a:p>
        </p:txBody>
      </p:sp>
      <p:sp>
        <p:nvSpPr>
          <p:cNvPr id="2052" name="Text Box 14"/>
          <p:cNvSpPr txBox="1">
            <a:spLocks noChangeArrowheads="1"/>
          </p:cNvSpPr>
          <p:nvPr/>
        </p:nvSpPr>
        <p:spPr bwMode="auto">
          <a:xfrm>
            <a:off x="496888" y="3679825"/>
            <a:ext cx="8153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2000"/>
              </a:lnSpc>
              <a:spcBef>
                <a:spcPct val="50000"/>
              </a:spcBef>
            </a:pPr>
            <a:r>
              <a:rPr lang="en-US" altLang="ko-KR" sz="3200">
                <a:solidFill>
                  <a:srgbClr val="EA8B00"/>
                </a:solidFill>
                <a:ea typeface="굴림" panose="020B0600000101010101" pitchFamily="50" charset="-127"/>
              </a:rPr>
              <a:t>Sung-Eui Yoon</a:t>
            </a:r>
          </a:p>
          <a:p>
            <a:pPr>
              <a:lnSpc>
                <a:spcPts val="2000"/>
              </a:lnSpc>
              <a:spcBef>
                <a:spcPct val="50000"/>
              </a:spcBef>
            </a:pPr>
            <a:r>
              <a:rPr lang="en-US" altLang="ko-KR" sz="3200">
                <a:solidFill>
                  <a:srgbClr val="EA8B00"/>
                </a:solidFill>
                <a:ea typeface="굴림" panose="020B0600000101010101" pitchFamily="50" charset="-127"/>
              </a:rPr>
              <a:t>(</a:t>
            </a:r>
            <a:r>
              <a:rPr lang="ko-KR" altLang="en-US" sz="3200">
                <a:solidFill>
                  <a:srgbClr val="EA8B00"/>
                </a:solidFill>
                <a:ea typeface="굴림" panose="020B0600000101010101" pitchFamily="50" charset="-127"/>
              </a:rPr>
              <a:t>윤성의</a:t>
            </a:r>
            <a:r>
              <a:rPr lang="en-US" altLang="ko-KR" sz="3200">
                <a:solidFill>
                  <a:srgbClr val="EA8B00"/>
                </a:solidFill>
                <a:ea typeface="굴림" panose="020B0600000101010101" pitchFamily="50" charset="-127"/>
              </a:rPr>
              <a:t>)</a:t>
            </a:r>
          </a:p>
        </p:txBody>
      </p:sp>
      <p:pic>
        <p:nvPicPr>
          <p:cNvPr id="2054" name="Picture 28" descr="KAIST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150" y="6113463"/>
            <a:ext cx="19272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29"/>
          <p:cNvSpPr txBox="1">
            <a:spLocks noChangeArrowheads="1"/>
          </p:cNvSpPr>
          <p:nvPr/>
        </p:nvSpPr>
        <p:spPr bwMode="auto">
          <a:xfrm>
            <a:off x="1549400" y="4968875"/>
            <a:ext cx="57927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ko-KR">
                <a:ea typeface="굴림" panose="020B0600000101010101" pitchFamily="50" charset="-127"/>
              </a:rPr>
              <a:t>Course URL:</a:t>
            </a:r>
          </a:p>
          <a:p>
            <a:r>
              <a:rPr lang="en-US" altLang="ko-KR">
                <a:ea typeface="굴림" panose="020B0600000101010101" pitchFamily="50" charset="-127"/>
              </a:rPr>
              <a:t>http://jupiter.kaist.ac.kr/~sungeui/SGA/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92075" y="766763"/>
            <a:ext cx="8942388" cy="96837"/>
          </a:xfrm>
          <a:prstGeom prst="rect">
            <a:avLst/>
          </a:prstGeom>
          <a:gradFill rotWithShape="1">
            <a:gsLst>
              <a:gs pos="0">
                <a:srgbClr val="004187"/>
              </a:gs>
              <a:gs pos="21001">
                <a:srgbClr val="0A64A8"/>
              </a:gs>
              <a:gs pos="96001">
                <a:srgbClr val="1487C8"/>
              </a:gs>
              <a:gs pos="100000">
                <a:srgbClr val="1487C8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ts val="2700"/>
              </a:lnSpc>
              <a:spcBef>
                <a:spcPts val="600"/>
              </a:spcBef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ts val="2700"/>
              </a:lnSpc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ts val="2700"/>
              </a:lnSpc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ko-KR" altLang="en-US" sz="2400">
              <a:latin typeface="Arial" panose="020B0604020202020204" pitchFamily="34" charset="0"/>
            </a:endParaRP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100013" y="2857500"/>
            <a:ext cx="8943975" cy="96838"/>
          </a:xfrm>
          <a:prstGeom prst="rect">
            <a:avLst/>
          </a:prstGeom>
          <a:gradFill rotWithShape="1">
            <a:gsLst>
              <a:gs pos="0">
                <a:srgbClr val="004187"/>
              </a:gs>
              <a:gs pos="21001">
                <a:srgbClr val="0A64A8"/>
              </a:gs>
              <a:gs pos="96001">
                <a:srgbClr val="1487C8"/>
              </a:gs>
              <a:gs pos="100000">
                <a:srgbClr val="1487C8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ts val="2700"/>
              </a:lnSpc>
              <a:spcBef>
                <a:spcPts val="600"/>
              </a:spcBef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800" b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lnSpc>
                <a:spcPts val="2700"/>
              </a:lnSpc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lnSpc>
                <a:spcPts val="2700"/>
              </a:lnSpc>
              <a:spcAft>
                <a:spcPts val="400"/>
              </a:spcAft>
              <a:buClr>
                <a:srgbClr val="0C7B9C"/>
              </a:buClr>
              <a:buFont typeface="Arial" panose="020B0604020202020204" pitchFamily="34" charset="0"/>
              <a:buChar char="●"/>
              <a:defRPr sz="2400" b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ko-KR" altLang="en-US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14831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mtClean="0">
              <a:ea typeface="굴림" panose="020B0600000101010101" pitchFamily="50" charset="-127"/>
            </a:endParaRPr>
          </a:p>
        </p:txBody>
      </p:sp>
      <p:cxnSp>
        <p:nvCxnSpPr>
          <p:cNvPr id="3075" name="직선 화살표 연결선 4"/>
          <p:cNvCxnSpPr>
            <a:cxnSpLocks noChangeShapeType="1"/>
          </p:cNvCxnSpPr>
          <p:nvPr/>
        </p:nvCxnSpPr>
        <p:spPr bwMode="auto">
          <a:xfrm>
            <a:off x="2835275" y="3521075"/>
            <a:ext cx="958850" cy="19685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직선 화살표 연결선 5"/>
          <p:cNvCxnSpPr>
            <a:cxnSpLocks noChangeShapeType="1"/>
          </p:cNvCxnSpPr>
          <p:nvPr/>
        </p:nvCxnSpPr>
        <p:spPr bwMode="auto">
          <a:xfrm>
            <a:off x="4511675" y="2651125"/>
            <a:ext cx="1981200" cy="10668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7" name="직사각형 6"/>
          <p:cNvSpPr>
            <a:spLocks noChangeArrowheads="1"/>
          </p:cNvSpPr>
          <p:nvPr/>
        </p:nvSpPr>
        <p:spPr bwMode="auto">
          <a:xfrm>
            <a:off x="1508125" y="1997075"/>
            <a:ext cx="1327150" cy="1187450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ko-KR" altLang="en-US">
              <a:ea typeface="굴림" panose="020B0600000101010101" pitchFamily="50" charset="-127"/>
            </a:endParaRPr>
          </a:p>
        </p:txBody>
      </p:sp>
      <p:sp>
        <p:nvSpPr>
          <p:cNvPr id="3078" name="TextBox 7"/>
          <p:cNvSpPr txBox="1">
            <a:spLocks noChangeArrowheads="1"/>
          </p:cNvSpPr>
          <p:nvPr/>
        </p:nvSpPr>
        <p:spPr bwMode="auto">
          <a:xfrm>
            <a:off x="3417888" y="1997075"/>
            <a:ext cx="9366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ko-KR">
                <a:ea typeface="굴림" panose="020B0600000101010101" pitchFamily="50" charset="-127"/>
              </a:rPr>
              <a:t>Hello</a:t>
            </a:r>
          </a:p>
          <a:p>
            <a:endParaRPr lang="ko-KR" altLang="en-US">
              <a:ea typeface="굴림" panose="020B0600000101010101" pitchFamily="50" charset="-127"/>
            </a:endParaRPr>
          </a:p>
        </p:txBody>
      </p:sp>
      <p:sp>
        <p:nvSpPr>
          <p:cNvPr id="3079" name="타원 6"/>
          <p:cNvSpPr>
            <a:spLocks noChangeArrowheads="1"/>
          </p:cNvSpPr>
          <p:nvPr/>
        </p:nvSpPr>
        <p:spPr bwMode="auto">
          <a:xfrm>
            <a:off x="2636838" y="3717925"/>
            <a:ext cx="781050" cy="869950"/>
          </a:xfrm>
          <a:prstGeom prst="ellips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ko-KR" altLang="en-US">
              <a:ea typeface="굴림" panose="020B0600000101010101" pitchFamily="50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titled 1">
  <a:themeElements>
    <a:clrScheme name="">
      <a:dk1>
        <a:srgbClr val="000000"/>
      </a:dk1>
      <a:lt1>
        <a:srgbClr val="FFFFFF"/>
      </a:lt1>
      <a:dk2>
        <a:srgbClr val="006B61"/>
      </a:dk2>
      <a:lt2>
        <a:srgbClr val="C0C0C0"/>
      </a:lt2>
      <a:accent1>
        <a:srgbClr val="FF00FF"/>
      </a:accent1>
      <a:accent2>
        <a:srgbClr val="00C0C0"/>
      </a:accent2>
      <a:accent3>
        <a:srgbClr val="FFFFFF"/>
      </a:accent3>
      <a:accent4>
        <a:srgbClr val="000000"/>
      </a:accent4>
      <a:accent5>
        <a:srgbClr val="FFAAFF"/>
      </a:accent5>
      <a:accent6>
        <a:srgbClr val="00AEAE"/>
      </a:accent6>
      <a:hlink>
        <a:srgbClr val="00C000"/>
      </a:hlink>
      <a:folHlink>
        <a:srgbClr val="800080"/>
      </a:folHlink>
    </a:clrScheme>
    <a:fontScheme name="untitled 1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untitled 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20832</TotalTime>
  <Pages>3</Pages>
  <Words>24</Words>
  <Application>Microsoft Office PowerPoint</Application>
  <PresentationFormat>On-screen Show (4:3)</PresentationFormat>
  <Paragraphs>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Tahoma</vt:lpstr>
      <vt:lpstr>Times New Roman</vt:lpstr>
      <vt:lpstr>굴림</vt:lpstr>
      <vt:lpstr>맑은 고딕</vt:lpstr>
      <vt:lpstr>Times</vt:lpstr>
      <vt:lpstr>untitled 1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sungeui</dc:creator>
  <cp:lastModifiedBy>sungeui</cp:lastModifiedBy>
  <cp:revision>1915</cp:revision>
  <cp:lastPrinted>1998-03-18T16:08:13Z</cp:lastPrinted>
  <dcterms:created xsi:type="dcterms:W3CDTF">1998-03-18T13:44:31Z</dcterms:created>
  <dcterms:modified xsi:type="dcterms:W3CDTF">2016-09-01T00:59:07Z</dcterms:modified>
</cp:coreProperties>
</file>