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26" r:id="rId3"/>
    <p:sldId id="323" r:id="rId4"/>
    <p:sldId id="324" r:id="rId5"/>
    <p:sldId id="325" r:id="rId6"/>
    <p:sldId id="273" r:id="rId7"/>
    <p:sldId id="312" r:id="rId8"/>
    <p:sldId id="316" r:id="rId9"/>
    <p:sldId id="313" r:id="rId10"/>
    <p:sldId id="314" r:id="rId11"/>
    <p:sldId id="315" r:id="rId12"/>
    <p:sldId id="258" r:id="rId13"/>
    <p:sldId id="263" r:id="rId14"/>
    <p:sldId id="317" r:id="rId15"/>
    <p:sldId id="259" r:id="rId16"/>
    <p:sldId id="292" r:id="rId17"/>
    <p:sldId id="260" r:id="rId18"/>
    <p:sldId id="264" r:id="rId19"/>
    <p:sldId id="265" r:id="rId20"/>
    <p:sldId id="293" r:id="rId21"/>
    <p:sldId id="294" r:id="rId22"/>
    <p:sldId id="295" r:id="rId23"/>
    <p:sldId id="277" r:id="rId24"/>
    <p:sldId id="275" r:id="rId25"/>
    <p:sldId id="280" r:id="rId26"/>
    <p:sldId id="276" r:id="rId27"/>
    <p:sldId id="282" r:id="rId28"/>
    <p:sldId id="266" r:id="rId29"/>
    <p:sldId id="285" r:id="rId30"/>
    <p:sldId id="283" r:id="rId31"/>
    <p:sldId id="269" r:id="rId32"/>
    <p:sldId id="310" r:id="rId33"/>
    <p:sldId id="300" r:id="rId34"/>
    <p:sldId id="303" r:id="rId35"/>
    <p:sldId id="304" r:id="rId36"/>
    <p:sldId id="306" r:id="rId37"/>
    <p:sldId id="319" r:id="rId38"/>
    <p:sldId id="320" r:id="rId39"/>
    <p:sldId id="321" r:id="rId40"/>
    <p:sldId id="299" r:id="rId41"/>
    <p:sldId id="298" r:id="rId42"/>
    <p:sldId id="297" r:id="rId43"/>
    <p:sldId id="327" r:id="rId44"/>
    <p:sldId id="289" r:id="rId45"/>
    <p:sldId id="27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>
        <p:scale>
          <a:sx n="125" d="100"/>
          <a:sy n="125" d="100"/>
        </p:scale>
        <p:origin x="165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08E6C-DF94-4612-A1F0-9CF229D5FA4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5954C-FA88-4005-B840-5ED73B00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7FDB1FD6-47FC-40D4-88F0-D49AA3C8A58E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9DA9-3880-4F46-A836-DFD40FF9723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0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9DA9-3880-4F46-A836-DFD40FF9723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58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You then update the 3D scene using the gradients of a loss function, so it minimizes the distance between your output and the target.</a:t>
            </a:r>
          </a:p>
          <a:p>
            <a:r>
              <a:t>(pause)</a:t>
            </a:r>
          </a:p>
        </p:txBody>
      </p:sp>
    </p:spTree>
    <p:extLst>
      <p:ext uri="{BB962C8B-B14F-4D97-AF65-F5344CB8AC3E}">
        <p14:creationId xmlns:p14="http://schemas.microsoft.com/office/powerpoint/2010/main" val="91599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953-A40C-48D5-AA09-777AAE6105CD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7B61-E65F-4165-9E84-7A96B925F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3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953-A40C-48D5-AA09-777AAE6105CD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7B61-E65F-4165-9E84-7A96B925F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1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953-A40C-48D5-AA09-777AAE6105CD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7B61-E65F-4165-9E84-7A96B925F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86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50089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953-A40C-48D5-AA09-777AAE6105CD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7B61-E65F-4165-9E84-7A96B925F6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953-A40C-48D5-AA09-777AAE6105CD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7B61-E65F-4165-9E84-7A96B925F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5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953-A40C-48D5-AA09-777AAE6105CD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7B61-E65F-4165-9E84-7A96B925F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3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953-A40C-48D5-AA09-777AAE6105CD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7B61-E65F-4165-9E84-7A96B925F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953-A40C-48D5-AA09-777AAE6105CD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7B61-E65F-4165-9E84-7A96B925F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7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953-A40C-48D5-AA09-777AAE6105CD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7B61-E65F-4165-9E84-7A96B925F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8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953-A40C-48D5-AA09-777AAE6105CD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7B61-E65F-4165-9E84-7A96B925F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5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953-A40C-48D5-AA09-777AAE6105CD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7B61-E65F-4165-9E84-7A96B925F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1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0C953-A40C-48D5-AA09-777AAE6105CD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57B61-E65F-4165-9E84-7A96B925F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utomatic_differentiat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utomatic_differentiation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s://en.wikipedia.org/wiki/Automatic_differentiation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31.png"/><Relationship Id="rId10" Type="http://schemas.openxmlformats.org/officeDocument/2006/relationships/image" Target="../media/image30.PNG"/><Relationship Id="rId4" Type="http://schemas.openxmlformats.org/officeDocument/2006/relationships/image" Target="../media/image90.png"/><Relationship Id="rId9" Type="http://schemas.openxmlformats.org/officeDocument/2006/relationships/image" Target="../media/image1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Differentiable Rendering:</a:t>
            </a:r>
            <a:br>
              <a:rPr lang="en-US" dirty="0" smtClean="0"/>
            </a:br>
            <a:r>
              <a:rPr lang="en-US" sz="4800" dirty="0" smtClean="0"/>
              <a:t>two techniques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CS580 Computer Graphics</a:t>
            </a:r>
          </a:p>
          <a:p>
            <a:endParaRPr lang="en-US" dirty="0"/>
          </a:p>
          <a:p>
            <a:r>
              <a:rPr lang="en-US" dirty="0" smtClean="0"/>
              <a:t>20184364 Hangyeol Yu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13" y="6114032"/>
            <a:ext cx="1954481" cy="5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</a:t>
            </a:r>
            <a:r>
              <a:rPr lang="en-US" dirty="0" smtClean="0"/>
              <a:t>ifferentiable </a:t>
            </a:r>
            <a:r>
              <a:rPr lang="en-US" altLang="ko-KR" dirty="0"/>
              <a:t>r</a:t>
            </a:r>
            <a:r>
              <a:rPr lang="en-US" dirty="0"/>
              <a:t>endering?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1118937" y="2520616"/>
            <a:ext cx="3735805" cy="3248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rgbClr val="FFFF00"/>
                </a:solidFill>
              </a:rPr>
              <a:t>3D mesh </a:t>
            </a:r>
            <a:r>
              <a:rPr lang="en-US" altLang="ko-KR" sz="2400" dirty="0" smtClean="0"/>
              <a:t>(vertices and surfaces)</a:t>
            </a:r>
            <a:endParaRPr lang="en-US" sz="2400" dirty="0"/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amera position</a:t>
            </a:r>
          </a:p>
          <a:p>
            <a:pPr algn="ctr"/>
            <a:r>
              <a:rPr lang="en-US" altLang="ko-KR" sz="2400" dirty="0" smtClean="0"/>
              <a:t>camera angle</a:t>
            </a:r>
            <a:endParaRPr lang="en-US" sz="2400" dirty="0"/>
          </a:p>
          <a:p>
            <a:pPr algn="ctr"/>
            <a:r>
              <a:rPr lang="en-US" altLang="ko-KR" sz="2400" dirty="0" smtClean="0"/>
              <a:t>l</a:t>
            </a:r>
            <a:r>
              <a:rPr lang="en-US" sz="2400" dirty="0" smtClean="0"/>
              <a:t>ight position</a:t>
            </a:r>
          </a:p>
          <a:p>
            <a:pPr algn="ctr"/>
            <a:r>
              <a:rPr lang="en-US" altLang="ko-KR" sz="2400" dirty="0" smtClean="0"/>
              <a:t>texture</a:t>
            </a:r>
          </a:p>
          <a:p>
            <a:pPr algn="ctr"/>
            <a:r>
              <a:rPr lang="en-US" altLang="ko-KR" sz="2400" dirty="0" smtClean="0"/>
              <a:t>….</a:t>
            </a:r>
            <a:endParaRPr lang="en-US" sz="2400" dirty="0"/>
          </a:p>
        </p:txBody>
      </p:sp>
      <p:sp>
        <p:nvSpPr>
          <p:cNvPr id="5" name="오른쪽 화살표 4"/>
          <p:cNvSpPr/>
          <p:nvPr/>
        </p:nvSpPr>
        <p:spPr>
          <a:xfrm>
            <a:off x="4882816" y="3413268"/>
            <a:ext cx="2454442" cy="820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Rendering</a:t>
            </a:r>
          </a:p>
        </p:txBody>
      </p:sp>
      <p:sp>
        <p:nvSpPr>
          <p:cNvPr id="6" name="타원 5"/>
          <p:cNvSpPr/>
          <p:nvPr/>
        </p:nvSpPr>
        <p:spPr>
          <a:xfrm>
            <a:off x="7337258" y="2520616"/>
            <a:ext cx="3735805" cy="3248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Pixel Color</a:t>
            </a:r>
          </a:p>
          <a:p>
            <a:pPr algn="ctr"/>
            <a:r>
              <a:rPr lang="en-US" sz="2400" dirty="0"/>
              <a:t>Scene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68201" y="4543920"/>
                <a:ext cx="3853227" cy="4389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201" y="4543920"/>
                <a:ext cx="3853227" cy="4389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404729" y="5857085"/>
                <a:ext cx="31801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000" dirty="0" smtClean="0"/>
                  <a:t>differentiable as a function of (       )?</a:t>
                </a:r>
                <a:endParaRPr 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729" y="5857085"/>
                <a:ext cx="3180169" cy="707886"/>
              </a:xfrm>
              <a:prstGeom prst="rect">
                <a:avLst/>
              </a:prstGeom>
              <a:blipFill>
                <a:blip r:embed="rId3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204626" y="6176963"/>
            <a:ext cx="214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Introduction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5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D</a:t>
            </a:r>
            <a:r>
              <a:rPr lang="en-US" smtClean="0"/>
              <a:t>ifferentiable </a:t>
            </a:r>
            <a:r>
              <a:rPr lang="en-US" altLang="ko-KR" dirty="0"/>
              <a:t>r</a:t>
            </a:r>
            <a:r>
              <a:rPr lang="en-US" dirty="0"/>
              <a:t>endering?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1118937" y="2520616"/>
            <a:ext cx="3735805" cy="3248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</a:rPr>
              <a:t>3D mesh </a:t>
            </a:r>
            <a:r>
              <a:rPr lang="en-US" altLang="ko-KR" sz="2400" dirty="0" smtClean="0"/>
              <a:t>(vertices and surfaces)</a:t>
            </a:r>
            <a:endParaRPr lang="en-US" sz="2400" dirty="0"/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amera position</a:t>
            </a:r>
          </a:p>
          <a:p>
            <a:pPr algn="ctr"/>
            <a:r>
              <a:rPr lang="en-US" altLang="ko-KR" sz="2400" dirty="0" smtClean="0"/>
              <a:t>camera angle</a:t>
            </a:r>
            <a:endParaRPr lang="en-US" sz="2400" dirty="0"/>
          </a:p>
          <a:p>
            <a:pPr algn="ctr"/>
            <a:r>
              <a:rPr lang="en-US" altLang="ko-KR" sz="2400" dirty="0" smtClean="0"/>
              <a:t>l</a:t>
            </a:r>
            <a:r>
              <a:rPr lang="en-US" sz="2400" dirty="0" smtClean="0"/>
              <a:t>ight position</a:t>
            </a:r>
          </a:p>
          <a:p>
            <a:pPr algn="ctr"/>
            <a:r>
              <a:rPr lang="en-US" altLang="ko-KR" sz="2400" dirty="0" smtClean="0">
                <a:solidFill>
                  <a:srgbClr val="FF7C80"/>
                </a:solidFill>
              </a:rPr>
              <a:t>texture</a:t>
            </a:r>
          </a:p>
          <a:p>
            <a:pPr algn="ctr"/>
            <a:r>
              <a:rPr lang="en-US" altLang="ko-KR" sz="2400" dirty="0" smtClean="0"/>
              <a:t>….</a:t>
            </a:r>
            <a:endParaRPr lang="en-US" sz="2400" dirty="0"/>
          </a:p>
        </p:txBody>
      </p:sp>
      <p:sp>
        <p:nvSpPr>
          <p:cNvPr id="5" name="오른쪽 화살표 4"/>
          <p:cNvSpPr/>
          <p:nvPr/>
        </p:nvSpPr>
        <p:spPr>
          <a:xfrm>
            <a:off x="4882816" y="3413268"/>
            <a:ext cx="2454442" cy="820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Rendering</a:t>
            </a:r>
          </a:p>
        </p:txBody>
      </p:sp>
      <p:sp>
        <p:nvSpPr>
          <p:cNvPr id="6" name="타원 5"/>
          <p:cNvSpPr/>
          <p:nvPr/>
        </p:nvSpPr>
        <p:spPr>
          <a:xfrm>
            <a:off x="7337258" y="2520616"/>
            <a:ext cx="3735805" cy="3248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Pixel Color</a:t>
            </a:r>
          </a:p>
          <a:p>
            <a:pPr algn="ctr"/>
            <a:r>
              <a:rPr lang="en-US" sz="2400" dirty="0"/>
              <a:t>Scene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68201" y="4543920"/>
                <a:ext cx="3853227" cy="4389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201" y="4543920"/>
                <a:ext cx="3853227" cy="4389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404729" y="5857085"/>
                <a:ext cx="31801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000" dirty="0"/>
                  <a:t>differentiable as a function of (       )?</a:t>
                </a:r>
                <a:endParaRPr 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729" y="5857085"/>
                <a:ext cx="3180169" cy="707886"/>
              </a:xfrm>
              <a:prstGeom prst="rect">
                <a:avLst/>
              </a:prstGeom>
              <a:blipFill>
                <a:blip r:embed="rId3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204626" y="6176963"/>
            <a:ext cx="214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Introduction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95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altLang="ko-KR" dirty="0" smtClean="0"/>
              <a:t>d</a:t>
            </a:r>
            <a:r>
              <a:rPr lang="en-US" dirty="0" smtClean="0"/>
              <a:t>ifferentiable </a:t>
            </a:r>
            <a:r>
              <a:rPr lang="en-US" altLang="ko-KR" dirty="0" smtClean="0"/>
              <a:t>r</a:t>
            </a:r>
            <a:r>
              <a:rPr lang="en-US" dirty="0" smtClean="0"/>
              <a:t>endering</a:t>
            </a:r>
            <a:r>
              <a:rPr lang="en-US" dirty="0" smtClean="0"/>
              <a:t>?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Most of ma</a:t>
            </a:r>
            <a:r>
              <a:rPr lang="en-US" dirty="0" smtClean="0"/>
              <a:t>chine </a:t>
            </a:r>
            <a:r>
              <a:rPr lang="en-US" altLang="ko-KR" dirty="0" smtClean="0"/>
              <a:t>l</a:t>
            </a:r>
            <a:r>
              <a:rPr lang="en-US" dirty="0" smtClean="0"/>
              <a:t>earning </a:t>
            </a:r>
            <a:r>
              <a:rPr lang="en-US" altLang="ko-KR" dirty="0" smtClean="0"/>
              <a:t>techniques are</a:t>
            </a:r>
            <a:r>
              <a:rPr lang="en-US" dirty="0" smtClean="0"/>
              <a:t> </a:t>
            </a:r>
            <a:r>
              <a:rPr lang="en-US" altLang="ko-KR" dirty="0" smtClean="0"/>
              <a:t>b</a:t>
            </a:r>
            <a:r>
              <a:rPr lang="en-US" dirty="0" smtClean="0"/>
              <a:t>ased </a:t>
            </a:r>
            <a:r>
              <a:rPr lang="en-US" dirty="0" smtClean="0"/>
              <a:t>on differentiable </a:t>
            </a:r>
            <a:r>
              <a:rPr lang="en-US" dirty="0" smtClean="0"/>
              <a:t>networks </a:t>
            </a:r>
            <a:r>
              <a:rPr lang="en-US" altLang="ko-KR" dirty="0" smtClean="0"/>
              <a:t>and back propagation.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can put the </a:t>
            </a:r>
            <a:r>
              <a:rPr lang="en-US" dirty="0" smtClean="0"/>
              <a:t>render</a:t>
            </a:r>
            <a:r>
              <a:rPr lang="en-US" altLang="ko-KR" dirty="0" smtClean="0"/>
              <a:t>er</a:t>
            </a:r>
            <a:r>
              <a:rPr lang="en-US" altLang="ko-KR" dirty="0"/>
              <a:t> </a:t>
            </a:r>
            <a:r>
              <a:rPr lang="en-US" dirty="0" smtClean="0"/>
              <a:t>between </a:t>
            </a:r>
            <a:r>
              <a:rPr lang="en-US" altLang="ko-KR" dirty="0" smtClean="0"/>
              <a:t>neural </a:t>
            </a:r>
            <a:r>
              <a:rPr lang="en-US" dirty="0" smtClean="0"/>
              <a:t>nets </a:t>
            </a:r>
            <a:r>
              <a:rPr lang="en-US" altLang="ko-KR" dirty="0" smtClean="0"/>
              <a:t>and run powerful machine learning engine.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Applications: inverse graphics, </a:t>
            </a:r>
            <a:r>
              <a:rPr lang="en-US" altLang="ko-KR" dirty="0" smtClean="0"/>
              <a:t>3D </a:t>
            </a:r>
            <a:r>
              <a:rPr lang="en-US" dirty="0" smtClean="0"/>
              <a:t>Deep </a:t>
            </a:r>
            <a:r>
              <a:rPr lang="en-US" dirty="0" smtClean="0"/>
              <a:t>Dream, style-transfer 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04626" y="6176963"/>
            <a:ext cx="214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Introduction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4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</a:t>
            </a:r>
            <a:r>
              <a:rPr lang="en-US" dirty="0" smtClean="0"/>
              <a:t>Differentiation(AD)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04626" y="6176963"/>
            <a:ext cx="214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Background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85" y="1528067"/>
            <a:ext cx="6494441" cy="2038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26" y="1505207"/>
            <a:ext cx="3801510" cy="2034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9160" y="3718560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Forward mode AD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1480" y="3718560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Reverse mode AD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577798" y="1629489"/>
            <a:ext cx="10268" cy="183761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611475" y="4240292"/>
            <a:ext cx="4198672" cy="1790700"/>
            <a:chOff x="1611475" y="4240292"/>
            <a:chExt cx="4198672" cy="1790700"/>
          </a:xfrm>
        </p:grpSpPr>
        <p:grpSp>
          <p:nvGrpSpPr>
            <p:cNvPr id="42" name="Group 41"/>
            <p:cNvGrpSpPr/>
            <p:nvPr/>
          </p:nvGrpSpPr>
          <p:grpSpPr>
            <a:xfrm>
              <a:off x="1611475" y="4240292"/>
              <a:ext cx="4198672" cy="1790700"/>
              <a:chOff x="437995" y="4094470"/>
              <a:chExt cx="4198672" cy="179070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363980" y="4094470"/>
                <a:ext cx="3272687" cy="1790700"/>
                <a:chOff x="2057400" y="4305300"/>
                <a:chExt cx="3272687" cy="17907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2057400" y="4305300"/>
                  <a:ext cx="701040" cy="685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w1</a:t>
                  </a:r>
                  <a:endParaRPr lang="en-US" dirty="0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057400" y="5410200"/>
                  <a:ext cx="701040" cy="685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w2</a:t>
                  </a:r>
                  <a:endParaRPr lang="en-US" dirty="0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398315" y="5370077"/>
                  <a:ext cx="701040" cy="685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w3</a:t>
                  </a:r>
                  <a:endParaRPr lang="en-US" dirty="0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3383075" y="4305300"/>
                  <a:ext cx="701040" cy="685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w4</a:t>
                  </a:r>
                  <a:endParaRPr lang="en-US" dirty="0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4629047" y="4833610"/>
                  <a:ext cx="701040" cy="685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w5</a:t>
                  </a:r>
                  <a:endParaRPr lang="en-US" dirty="0"/>
                </a:p>
              </p:txBody>
            </p: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2750615" y="4907040"/>
                  <a:ext cx="623140" cy="50316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4103423" y="4790062"/>
                  <a:ext cx="477949" cy="273666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2794430" y="5748264"/>
                  <a:ext cx="543181" cy="4836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Box 24"/>
              <p:cNvSpPr txBox="1"/>
              <p:nvPr/>
            </p:nvSpPr>
            <p:spPr>
              <a:xfrm>
                <a:off x="472440" y="4253448"/>
                <a:ext cx="605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x1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37995" y="5346769"/>
                <a:ext cx="605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x2</a:t>
                </a:r>
                <a:endParaRPr lang="en-US" dirty="0"/>
              </a:p>
            </p:txBody>
          </p:sp>
          <p:cxnSp>
            <p:nvCxnSpPr>
              <p:cNvPr id="38" name="Straight Arrow Connector 37"/>
              <p:cNvCxnSpPr>
                <a:endCxn id="11" idx="2"/>
              </p:cNvCxnSpPr>
              <p:nvPr/>
            </p:nvCxnSpPr>
            <p:spPr>
              <a:xfrm>
                <a:off x="922020" y="4437370"/>
                <a:ext cx="44196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922020" y="5542270"/>
                <a:ext cx="44196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Arrow Connector 53"/>
            <p:cNvCxnSpPr/>
            <p:nvPr/>
          </p:nvCxnSpPr>
          <p:spPr>
            <a:xfrm>
              <a:off x="3310634" y="4596408"/>
              <a:ext cx="543181" cy="483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4629103" y="5258202"/>
              <a:ext cx="411425" cy="27780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4120662" y="1424354"/>
            <a:ext cx="7063153" cy="2663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163592" y="6320732"/>
            <a:ext cx="5443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https://en.wikipedia.org/wiki/Automatic_differentiation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</a:t>
            </a:r>
            <a:r>
              <a:rPr lang="en-US" dirty="0" smtClean="0"/>
              <a:t>Differentiation(AD)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04626" y="6176963"/>
            <a:ext cx="214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Background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85" y="1528067"/>
            <a:ext cx="6494441" cy="2038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26" y="1505207"/>
            <a:ext cx="3801510" cy="2034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9160" y="3718560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Forward mode AD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1480" y="3718560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Reverse mode AD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577798" y="1629489"/>
            <a:ext cx="10268" cy="183761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611475" y="4240292"/>
            <a:ext cx="4198672" cy="1790700"/>
            <a:chOff x="1611475" y="4240292"/>
            <a:chExt cx="4198672" cy="1790700"/>
          </a:xfrm>
        </p:grpSpPr>
        <p:grpSp>
          <p:nvGrpSpPr>
            <p:cNvPr id="42" name="Group 41"/>
            <p:cNvGrpSpPr/>
            <p:nvPr/>
          </p:nvGrpSpPr>
          <p:grpSpPr>
            <a:xfrm>
              <a:off x="1611475" y="4240292"/>
              <a:ext cx="4198672" cy="1790700"/>
              <a:chOff x="437995" y="4094470"/>
              <a:chExt cx="4198672" cy="179070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363980" y="4094470"/>
                <a:ext cx="3272687" cy="1790700"/>
                <a:chOff x="2057400" y="4305300"/>
                <a:chExt cx="3272687" cy="17907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2057400" y="4305300"/>
                  <a:ext cx="701040" cy="685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w1</a:t>
                  </a:r>
                  <a:endParaRPr lang="en-US" dirty="0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057400" y="5410200"/>
                  <a:ext cx="701040" cy="685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w2</a:t>
                  </a:r>
                  <a:endParaRPr lang="en-US" dirty="0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398315" y="5370077"/>
                  <a:ext cx="701040" cy="685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w3</a:t>
                  </a:r>
                  <a:endParaRPr lang="en-US" dirty="0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3383075" y="4305300"/>
                  <a:ext cx="701040" cy="685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w4</a:t>
                  </a:r>
                  <a:endParaRPr lang="en-US" dirty="0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4629047" y="4833610"/>
                  <a:ext cx="701040" cy="685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w5</a:t>
                  </a:r>
                  <a:endParaRPr lang="en-US" dirty="0"/>
                </a:p>
              </p:txBody>
            </p: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2750615" y="4907040"/>
                  <a:ext cx="623140" cy="50316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4103423" y="4790062"/>
                  <a:ext cx="477949" cy="273666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2794430" y="5748264"/>
                  <a:ext cx="543181" cy="4836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Box 24"/>
              <p:cNvSpPr txBox="1"/>
              <p:nvPr/>
            </p:nvSpPr>
            <p:spPr>
              <a:xfrm>
                <a:off x="472440" y="4253448"/>
                <a:ext cx="605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x1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37995" y="5346769"/>
                <a:ext cx="605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x2</a:t>
                </a:r>
                <a:endParaRPr lang="en-US" dirty="0"/>
              </a:p>
            </p:txBody>
          </p:sp>
          <p:cxnSp>
            <p:nvCxnSpPr>
              <p:cNvPr id="38" name="Straight Arrow Connector 37"/>
              <p:cNvCxnSpPr>
                <a:endCxn id="11" idx="2"/>
              </p:cNvCxnSpPr>
              <p:nvPr/>
            </p:nvCxnSpPr>
            <p:spPr>
              <a:xfrm>
                <a:off x="922020" y="4437370"/>
                <a:ext cx="44196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922020" y="5542270"/>
                <a:ext cx="44196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Arrow Connector 53"/>
            <p:cNvCxnSpPr/>
            <p:nvPr/>
          </p:nvCxnSpPr>
          <p:spPr>
            <a:xfrm>
              <a:off x="3310634" y="4596408"/>
              <a:ext cx="543181" cy="483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4629103" y="5258202"/>
              <a:ext cx="411425" cy="27780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>
            <a:off x="7458526" y="1424354"/>
            <a:ext cx="3725289" cy="2663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163592" y="6320732"/>
            <a:ext cx="5443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https://en.wikipedia.org/wiki/Automatic_differentiation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</a:t>
            </a:r>
            <a:r>
              <a:rPr lang="en-US" dirty="0" smtClean="0"/>
              <a:t>Differentiation(AD)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260" y="4562862"/>
            <a:ext cx="5745480" cy="21881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Back propagation = reverse mode AD 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4626" y="6176963"/>
            <a:ext cx="214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Background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85" y="1528067"/>
            <a:ext cx="6494441" cy="2038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26" y="1505207"/>
            <a:ext cx="3801510" cy="2034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9160" y="3718560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Forward mode AD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1480" y="3718560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Reverse mode AD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577798" y="1629489"/>
            <a:ext cx="10268" cy="183761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1446398" y="4237355"/>
            <a:ext cx="4384183" cy="1790700"/>
            <a:chOff x="1454018" y="4229735"/>
            <a:chExt cx="4384183" cy="17907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454018" y="4283075"/>
                  <a:ext cx="605945" cy="63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4018" y="4283075"/>
                  <a:ext cx="605945" cy="63478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457248" y="5381496"/>
                  <a:ext cx="605945" cy="6190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248" y="5381496"/>
                  <a:ext cx="605945" cy="6190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/>
            <p:cNvGrpSpPr/>
            <p:nvPr/>
          </p:nvGrpSpPr>
          <p:grpSpPr>
            <a:xfrm>
              <a:off x="2062749" y="4229735"/>
              <a:ext cx="3775452" cy="1790700"/>
              <a:chOff x="6191560" y="4199394"/>
              <a:chExt cx="3775452" cy="179070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H="1" flipV="1">
                <a:off x="7458526" y="5647195"/>
                <a:ext cx="542889" cy="1216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 flipV="1">
                <a:off x="8705800" y="4702530"/>
                <a:ext cx="457200" cy="198626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>
                <a:off x="8754865" y="5191475"/>
                <a:ext cx="457200" cy="30743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>
                <a:off x="6191560" y="4542294"/>
                <a:ext cx="434340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>
                <a:off x="6252675" y="5607071"/>
                <a:ext cx="434340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42"/>
              <p:cNvGrpSpPr/>
              <p:nvPr/>
            </p:nvGrpSpPr>
            <p:grpSpPr>
              <a:xfrm>
                <a:off x="6694325" y="4199394"/>
                <a:ext cx="3272687" cy="1790700"/>
                <a:chOff x="2057400" y="4305300"/>
                <a:chExt cx="3272687" cy="1790700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8" name="Oval 47"/>
                    <p:cNvSpPr/>
                    <p:nvPr/>
                  </p:nvSpPr>
                  <p:spPr>
                    <a:xfrm>
                      <a:off x="2057400" y="4305300"/>
                      <a:ext cx="701040" cy="6858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oMath>
                      </a14:m>
                      <a:r>
                        <a:rPr lang="en-US" dirty="0" smtClean="0"/>
                        <a:t>1</a:t>
                      </a:r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48" name="Oval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57400" y="4305300"/>
                      <a:ext cx="701040" cy="68580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9" name="Oval 48"/>
                    <p:cNvSpPr/>
                    <p:nvPr/>
                  </p:nvSpPr>
                  <p:spPr>
                    <a:xfrm>
                      <a:off x="2057400" y="5410200"/>
                      <a:ext cx="701040" cy="6858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oMath>
                      </a14:m>
                      <a:r>
                        <a:rPr lang="en-US" dirty="0" smtClean="0"/>
                        <a:t>2</a:t>
                      </a:r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49" name="Oval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57400" y="5410200"/>
                      <a:ext cx="701040" cy="685800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3398315" y="5370077"/>
                      <a:ext cx="701040" cy="6858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oMath>
                      </a14:m>
                      <a:r>
                        <a:rPr lang="en-US" dirty="0" smtClean="0"/>
                        <a:t>3</a:t>
                      </a:r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50" name="Oval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98315" y="5370077"/>
                      <a:ext cx="701040" cy="685800"/>
                    </a:xfrm>
                    <a:prstGeom prst="ellipse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3383075" y="4305300"/>
                      <a:ext cx="701040" cy="6858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oMath>
                      </a14:m>
                      <a:r>
                        <a:rPr lang="en-US" dirty="0" smtClean="0"/>
                        <a:t>4</a:t>
                      </a:r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51" name="Oval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83075" y="4305300"/>
                      <a:ext cx="701040" cy="685800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629047" y="4833610"/>
                      <a:ext cx="701040" cy="6858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oMath>
                      </a14:m>
                      <a:r>
                        <a:rPr lang="en-US" dirty="0" smtClean="0"/>
                        <a:t>5</a:t>
                      </a:r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52" name="Oval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29047" y="4833610"/>
                      <a:ext cx="701040" cy="685800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6" name="Straight Arrow Connector 55"/>
              <p:cNvCxnSpPr/>
              <p:nvPr/>
            </p:nvCxnSpPr>
            <p:spPr>
              <a:xfrm flipH="1" flipV="1">
                <a:off x="7458526" y="4562862"/>
                <a:ext cx="487905" cy="7266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Arrow Connector 56"/>
            <p:cNvCxnSpPr/>
            <p:nvPr/>
          </p:nvCxnSpPr>
          <p:spPr>
            <a:xfrm flipH="1" flipV="1">
              <a:off x="3283315" y="4802745"/>
              <a:ext cx="589289" cy="53189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/>
          <p:cNvSpPr/>
          <p:nvPr/>
        </p:nvSpPr>
        <p:spPr>
          <a:xfrm>
            <a:off x="3163592" y="6320732"/>
            <a:ext cx="5443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1"/>
              </a:rPr>
              <a:t>https://en.wikipedia.org/wiki/Automatic_differentiation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grpSp>
        <p:nvGrpSpPr>
          <p:cNvPr id="6" name="그룹 3"/>
          <p:cNvGrpSpPr/>
          <p:nvPr/>
        </p:nvGrpSpPr>
        <p:grpSpPr>
          <a:xfrm>
            <a:off x="838200" y="1690688"/>
            <a:ext cx="7010400" cy="4832925"/>
            <a:chOff x="5327462" y="4856803"/>
            <a:chExt cx="13208848" cy="7884562"/>
          </a:xfrm>
        </p:grpSpPr>
        <p:sp>
          <p:nvSpPr>
            <p:cNvPr id="7" name="線"/>
            <p:cNvSpPr/>
            <p:nvPr/>
          </p:nvSpPr>
          <p:spPr>
            <a:xfrm>
              <a:off x="7077614" y="12106297"/>
              <a:ext cx="10811362" cy="1"/>
            </a:xfrm>
            <a:prstGeom prst="line">
              <a:avLst/>
            </a:prstGeom>
            <a:ln w="177800">
              <a:solidFill>
                <a:srgbClr val="000000"/>
              </a:solidFill>
              <a:miter lim="400000"/>
              <a:tailEnd type="triangle"/>
            </a:ln>
          </p:spPr>
          <p:txBody>
            <a:bodyPr lIns="64292" tIns="64292" rIns="64292" bIns="64292"/>
            <a:lstStyle/>
            <a:p>
              <a:pPr algn="l" defTabSz="1285875">
                <a:defRPr sz="24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8" name="그룹 2"/>
            <p:cNvGrpSpPr/>
            <p:nvPr/>
          </p:nvGrpSpPr>
          <p:grpSpPr>
            <a:xfrm>
              <a:off x="5327462" y="4856803"/>
              <a:ext cx="13208848" cy="7884562"/>
              <a:chOff x="5327462" y="4856803"/>
              <a:chExt cx="13208848" cy="7884562"/>
            </a:xfrm>
          </p:grpSpPr>
          <p:sp>
            <p:nvSpPr>
              <p:cNvPr id="9" name="3D scene"/>
              <p:cNvSpPr txBox="1"/>
              <p:nvPr/>
            </p:nvSpPr>
            <p:spPr>
              <a:xfrm>
                <a:off x="17909010" y="11471226"/>
                <a:ext cx="627300" cy="127013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228" tIns="50228" rIns="50228" bIns="50228" anchor="ctr">
                <a:spAutoFit/>
              </a:bodyPr>
              <a:lstStyle>
                <a:lvl1pPr defTabSz="577638">
                  <a:defRPr sz="8000" b="0"/>
                </a:lvl1pPr>
              </a:lstStyle>
              <a:p>
                <a:r>
                  <a:rPr lang="en-US" sz="4400" dirty="0" smtClean="0"/>
                  <a:t>x</a:t>
                </a:r>
                <a:endParaRPr sz="4400" dirty="0"/>
              </a:p>
            </p:txBody>
          </p:sp>
          <p:sp>
            <p:nvSpPr>
              <p:cNvPr id="10" name="distance…"/>
              <p:cNvSpPr txBox="1"/>
              <p:nvPr/>
            </p:nvSpPr>
            <p:spPr>
              <a:xfrm>
                <a:off x="5327462" y="5660214"/>
                <a:ext cx="1374206" cy="86844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228" tIns="50228" rIns="50228" bIns="50228" anchor="ctr">
                <a:spAutoFit/>
              </a:bodyPr>
              <a:lstStyle>
                <a:lvl1pPr defTabSz="577638">
                  <a:defRPr sz="8000" b="0"/>
                </a:lvl1pPr>
              </a:lstStyle>
              <a:p>
                <a:r>
                  <a:rPr lang="en-US" sz="2800" dirty="0" smtClean="0"/>
                  <a:t>F(x)</a:t>
                </a:r>
                <a:endParaRPr sz="2800" dirty="0"/>
              </a:p>
            </p:txBody>
          </p:sp>
          <p:sp>
            <p:nvSpPr>
              <p:cNvPr id="11" name="線"/>
              <p:cNvSpPr/>
              <p:nvPr/>
            </p:nvSpPr>
            <p:spPr>
              <a:xfrm flipH="1">
                <a:off x="13457583" y="7849136"/>
                <a:ext cx="1950125" cy="2996775"/>
              </a:xfrm>
              <a:prstGeom prst="line">
                <a:avLst/>
              </a:prstGeom>
              <a:ln w="139700">
                <a:solidFill>
                  <a:schemeClr val="accent5">
                    <a:lumOff val="-29866"/>
                  </a:schemeClr>
                </a:solidFill>
                <a:miter lim="400000"/>
                <a:tailEnd type="triangle"/>
              </a:ln>
            </p:spPr>
            <p:txBody>
              <a:bodyPr lIns="64292" tIns="64292" rIns="64292" bIns="64292"/>
              <a:lstStyle/>
              <a:p>
                <a:pPr algn="l" defTabSz="1285875">
                  <a:defRPr sz="2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2" name="線"/>
              <p:cNvSpPr/>
              <p:nvPr/>
            </p:nvSpPr>
            <p:spPr>
              <a:xfrm flipV="1">
                <a:off x="7088756" y="4856803"/>
                <a:ext cx="1" cy="7314558"/>
              </a:xfrm>
              <a:prstGeom prst="line">
                <a:avLst/>
              </a:prstGeom>
              <a:ln w="177800">
                <a:solidFill>
                  <a:srgbClr val="000000"/>
                </a:solidFill>
                <a:miter lim="400000"/>
                <a:tailEnd type="triangle"/>
              </a:ln>
            </p:spPr>
            <p:txBody>
              <a:bodyPr lIns="64292" tIns="64292" rIns="64292" bIns="64292"/>
              <a:lstStyle/>
              <a:p>
                <a:pPr algn="l" defTabSz="1285875">
                  <a:defRPr sz="2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3" name="接続の線"/>
              <p:cNvSpPr/>
              <p:nvPr/>
            </p:nvSpPr>
            <p:spPr>
              <a:xfrm>
                <a:off x="8172570" y="5660214"/>
                <a:ext cx="8635884" cy="5813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200" extrusionOk="0">
                    <a:moveTo>
                      <a:pt x="21600" y="0"/>
                    </a:moveTo>
                    <a:cubicBezTo>
                      <a:pt x="9991" y="21586"/>
                      <a:pt x="2791" y="21600"/>
                      <a:pt x="0" y="41"/>
                    </a:cubicBezTo>
                  </a:path>
                </a:pathLst>
              </a:custGeom>
              <a:ln w="114300">
                <a:solidFill>
                  <a:schemeClr val="accent1">
                    <a:lumOff val="-13575"/>
                  </a:schemeClr>
                </a:solidFill>
                <a:miter lim="400000"/>
              </a:ln>
            </p:spPr>
            <p:txBody>
              <a:bodyPr lIns="64292" tIns="64292" rIns="64292" bIns="64292"/>
              <a:lstStyle/>
              <a:p>
                <a:pPr algn="l" defTabSz="1285875">
                  <a:defRPr sz="2400"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" name="円形"/>
              <p:cNvSpPr/>
              <p:nvPr/>
            </p:nvSpPr>
            <p:spPr>
              <a:xfrm>
                <a:off x="14891649" y="7049768"/>
                <a:ext cx="1154296" cy="1154296"/>
              </a:xfrm>
              <a:prstGeom prst="ellipse">
                <a:avLst/>
              </a:prstGeom>
              <a:solidFill>
                <a:schemeClr val="accent4">
                  <a:hueOff val="-1081314"/>
                  <a:satOff val="4338"/>
                  <a:lumOff val="-8931"/>
                </a:schemeClr>
              </a:solidFill>
              <a:ln w="12700">
                <a:miter lim="400000"/>
              </a:ln>
            </p:spPr>
            <p:txBody>
              <a:bodyPr lIns="64292" tIns="64292" rIns="64292" bIns="64292" anchor="ctr"/>
              <a:lstStyle/>
              <a:p>
                <a:pPr defTabSz="1155277">
                  <a:defRPr sz="4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505037" y="2639793"/>
                <a:ext cx="3722277" cy="258532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Fix the step size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Repeat: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037" y="2639793"/>
                <a:ext cx="3722277" cy="2585323"/>
              </a:xfrm>
              <a:prstGeom prst="rect">
                <a:avLst/>
              </a:prstGeom>
              <a:blipFill>
                <a:blip r:embed="rId2"/>
                <a:stretch>
                  <a:fillRect l="-245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2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Neural 3D </a:t>
            </a:r>
            <a:r>
              <a:rPr lang="en-US" dirty="0"/>
              <a:t>M</a:t>
            </a:r>
            <a:r>
              <a:rPr lang="en-US" dirty="0" smtClean="0"/>
              <a:t>esh Renderer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1825625"/>
            <a:ext cx="46482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  <a:r>
              <a:rPr lang="en-US" dirty="0" smtClean="0"/>
              <a:t>This paper proposed </a:t>
            </a:r>
            <a:r>
              <a:rPr lang="en-US" dirty="0"/>
              <a:t>an approximate gradient for </a:t>
            </a:r>
            <a:r>
              <a:rPr lang="en-US" b="1" dirty="0" smtClean="0"/>
              <a:t>r</a:t>
            </a:r>
            <a:r>
              <a:rPr lang="en-US" altLang="ko-KR" b="1" dirty="0" smtClean="0"/>
              <a:t>asterization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a mesh.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Regarded the renderer as a </a:t>
            </a:r>
            <a:r>
              <a:rPr lang="en-US" altLang="ko-KR" b="1" dirty="0" smtClean="0"/>
              <a:t>function of 3D mesh to 2D image.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 3D meshes are reconstructed </a:t>
            </a:r>
            <a:r>
              <a:rPr lang="en-US" dirty="0"/>
              <a:t>from single </a:t>
            </a:r>
            <a:r>
              <a:rPr lang="en-US" dirty="0" smtClean="0"/>
              <a:t>images without </a:t>
            </a:r>
            <a:r>
              <a:rPr lang="en-US" dirty="0"/>
              <a:t>3D supervision and </a:t>
            </a:r>
            <a:endParaRPr lang="en-US" dirty="0" smtClean="0"/>
          </a:p>
          <a:p>
            <a:endParaRPr lang="en-US" dirty="0"/>
          </a:p>
          <a:p>
            <a:r>
              <a:rPr lang="en-US" altLang="ko-KR" dirty="0" smtClean="0"/>
              <a:t> They </a:t>
            </a:r>
            <a:r>
              <a:rPr lang="en-US" dirty="0" smtClean="0"/>
              <a:t>perform</a:t>
            </a:r>
            <a:r>
              <a:rPr lang="en-US" altLang="ko-KR" dirty="0" smtClean="0"/>
              <a:t>ed</a:t>
            </a:r>
            <a:r>
              <a:rPr lang="en-US" dirty="0" smtClean="0"/>
              <a:t> </a:t>
            </a:r>
            <a:r>
              <a:rPr lang="en-US" dirty="0"/>
              <a:t>gradient-based 3D mesh editing </a:t>
            </a:r>
            <a:r>
              <a:rPr lang="en-US" dirty="0" smtClean="0"/>
              <a:t>operations such </a:t>
            </a:r>
            <a:r>
              <a:rPr lang="en-US" dirty="0"/>
              <a:t>as 2D-to-3D style </a:t>
            </a:r>
            <a:r>
              <a:rPr lang="en-US" dirty="0" smtClean="0"/>
              <a:t>transfer</a:t>
            </a:r>
            <a:r>
              <a:rPr lang="en-US" altLang="ko-KR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01851" y="6176963"/>
            <a:ext cx="405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Neural 3D Mesh Renderer</a:t>
            </a:r>
            <a:endParaRPr lang="en-US" sz="24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" b="48705"/>
          <a:stretch/>
        </p:blipFill>
        <p:spPr>
          <a:xfrm>
            <a:off x="838200" y="1825625"/>
            <a:ext cx="5635793" cy="22320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56760" y="4484132"/>
            <a:ext cx="4198672" cy="1790700"/>
            <a:chOff x="1611475" y="4240292"/>
            <a:chExt cx="4198672" cy="1790700"/>
          </a:xfrm>
        </p:grpSpPr>
        <p:grpSp>
          <p:nvGrpSpPr>
            <p:cNvPr id="7" name="Group 6"/>
            <p:cNvGrpSpPr/>
            <p:nvPr/>
          </p:nvGrpSpPr>
          <p:grpSpPr>
            <a:xfrm>
              <a:off x="1611475" y="4240292"/>
              <a:ext cx="4198672" cy="1790700"/>
              <a:chOff x="437995" y="4094470"/>
              <a:chExt cx="4198672" cy="17907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363980" y="4094470"/>
                <a:ext cx="3272687" cy="1790700"/>
                <a:chOff x="2057400" y="4305300"/>
                <a:chExt cx="3272687" cy="1790700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2057400" y="4305300"/>
                  <a:ext cx="701040" cy="685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w1</a:t>
                  </a:r>
                  <a:endParaRPr lang="en-US" dirty="0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2057400" y="5410200"/>
                  <a:ext cx="701040" cy="685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w2</a:t>
                  </a:r>
                  <a:endParaRPr lang="en-US" dirty="0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398315" y="5370077"/>
                  <a:ext cx="701040" cy="685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w3</a:t>
                  </a:r>
                  <a:endParaRPr lang="en-US" dirty="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4629047" y="4833610"/>
                  <a:ext cx="701040" cy="685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w5</a:t>
                  </a:r>
                  <a:endParaRPr lang="en-US" dirty="0"/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2750615" y="4907040"/>
                  <a:ext cx="623140" cy="50316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2794430" y="5748264"/>
                  <a:ext cx="543181" cy="4836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472440" y="4253448"/>
                <a:ext cx="605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x1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7995" y="5346769"/>
                <a:ext cx="605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x2</a:t>
                </a:r>
                <a:endParaRPr lang="en-US" dirty="0"/>
              </a:p>
            </p:txBody>
          </p:sp>
          <p:cxnSp>
            <p:nvCxnSpPr>
              <p:cNvPr id="13" name="Straight Arrow Connector 12"/>
              <p:cNvCxnSpPr>
                <a:endCxn id="15" idx="2"/>
              </p:cNvCxnSpPr>
              <p:nvPr/>
            </p:nvCxnSpPr>
            <p:spPr>
              <a:xfrm>
                <a:off x="922020" y="4437370"/>
                <a:ext cx="44196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922020" y="5542270"/>
                <a:ext cx="44196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Arrow Connector 8"/>
            <p:cNvCxnSpPr/>
            <p:nvPr/>
          </p:nvCxnSpPr>
          <p:spPr>
            <a:xfrm flipV="1">
              <a:off x="4629103" y="5258202"/>
              <a:ext cx="411425" cy="27780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ight Arrow 23"/>
          <p:cNvSpPr/>
          <p:nvPr/>
        </p:nvSpPr>
        <p:spPr>
          <a:xfrm rot="775869">
            <a:off x="3207052" y="4624346"/>
            <a:ext cx="1905773" cy="6603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Neural Renderer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from Nick's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7"/>
          <a:stretch/>
        </p:blipFill>
        <p:spPr>
          <a:xfrm>
            <a:off x="424336" y="1906118"/>
            <a:ext cx="5467791" cy="4055414"/>
          </a:xfrm>
        </p:spPr>
      </p:pic>
      <p:sp>
        <p:nvSpPr>
          <p:cNvPr id="4" name="TextBox 3"/>
          <p:cNvSpPr txBox="1"/>
          <p:nvPr/>
        </p:nvSpPr>
        <p:spPr>
          <a:xfrm>
            <a:off x="7301851" y="6176963"/>
            <a:ext cx="405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Neural 3D Mesh Renderer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362700" y="2141220"/>
                <a:ext cx="5387340" cy="356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/>
                  <a:t>3D mesh consists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i="1">
                        <a:latin typeface="Cambria Math" panose="02040503050406030204" pitchFamily="18" charset="0"/>
                      </a:rPr>
                      <m:t>vertices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altLang="ko-KR" dirty="0" smtClean="0"/>
                  <a:t>} and set of M faces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 smtClean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altLang="ko-KR" dirty="0" smtClean="0"/>
                  <a:t>}</a:t>
                </a:r>
              </a:p>
              <a:p>
                <a:endParaRPr lang="en-US" altLang="ko-K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altLang="ko-KR" dirty="0"/>
                  <a:t>: </a:t>
                </a:r>
                <a:r>
                  <a:rPr lang="en-US" altLang="ko-KR" dirty="0" smtClean="0"/>
                  <a:t>j-</a:t>
                </a:r>
                <a:r>
                  <a:rPr lang="en-US" altLang="ko-KR" dirty="0" err="1" smtClean="0"/>
                  <a:t>th</a:t>
                </a:r>
                <a:r>
                  <a:rPr lang="en-US" altLang="ko-KR" dirty="0" smtClean="0"/>
                  <a:t> </a:t>
                </a:r>
                <a:r>
                  <a:rPr lang="en-US" altLang="ko-KR" dirty="0"/>
                  <a:t>pixel</a:t>
                </a:r>
                <a:endParaRPr lang="en-US" altLang="ko-KR" dirty="0" smtClean="0"/>
              </a:p>
              <a:p>
                <a:endParaRPr lang="en-US" altLang="ko-KR" dirty="0" smtClean="0"/>
              </a:p>
              <a:p>
                <a:r>
                  <a:rPr lang="en-US" altLang="ko-K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ko-KR" dirty="0" smtClean="0"/>
                  <a:t>) : coordinate of </a:t>
                </a:r>
                <a:r>
                  <a:rPr lang="en-US" altLang="ko-KR" dirty="0" err="1" smtClean="0"/>
                  <a:t>i-th</a:t>
                </a:r>
                <a:r>
                  <a:rPr lang="en-US" altLang="ko-KR" dirty="0" smtClean="0"/>
                  <a:t>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ko-KR" dirty="0" smtClean="0"/>
                  <a:t> </a:t>
                </a:r>
                <a:endParaRPr lang="en-US" altLang="ko-KR" dirty="0"/>
              </a:p>
              <a:p>
                <a:endParaRPr lang="en-US" altLang="ko-K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altLang="ko-KR" dirty="0" smtClean="0"/>
                  <a:t>: pixel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ko-KR" dirty="0" smtClean="0"/>
                  <a:t>, where an edge of the triangle hits the center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41220"/>
                <a:ext cx="5387340" cy="3562065"/>
              </a:xfrm>
              <a:prstGeom prst="rect">
                <a:avLst/>
              </a:prstGeom>
              <a:blipFill>
                <a:blip r:embed="rId3"/>
                <a:stretch>
                  <a:fillRect l="-1018" t="-17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2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7"/>
          <a:stretch/>
        </p:blipFill>
        <p:spPr>
          <a:xfrm>
            <a:off x="424336" y="1906118"/>
            <a:ext cx="5467791" cy="4055414"/>
          </a:xfrm>
        </p:spPr>
      </p:pic>
      <p:sp>
        <p:nvSpPr>
          <p:cNvPr id="4" name="TextBox 3"/>
          <p:cNvSpPr txBox="1"/>
          <p:nvPr/>
        </p:nvSpPr>
        <p:spPr>
          <a:xfrm>
            <a:off x="7301851" y="6176963"/>
            <a:ext cx="405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Neural 3D Mesh Renderer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362700" y="2141220"/>
                <a:ext cx="5387340" cy="356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/>
                  <a:t>3D mesh consists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i="1">
                        <a:latin typeface="Cambria Math" panose="02040503050406030204" pitchFamily="18" charset="0"/>
                      </a:rPr>
                      <m:t>vertices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altLang="ko-KR" dirty="0" smtClean="0"/>
                  <a:t>} and set of M faces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 smtClean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altLang="ko-KR" dirty="0" smtClean="0"/>
                  <a:t>}</a:t>
                </a:r>
              </a:p>
              <a:p>
                <a:endParaRPr lang="en-US" altLang="ko-K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altLang="ko-KR" dirty="0"/>
                  <a:t>: </a:t>
                </a:r>
                <a:r>
                  <a:rPr lang="en-US" altLang="ko-KR" dirty="0" smtClean="0"/>
                  <a:t>j-</a:t>
                </a:r>
                <a:r>
                  <a:rPr lang="en-US" altLang="ko-KR" dirty="0" err="1" smtClean="0"/>
                  <a:t>th</a:t>
                </a:r>
                <a:r>
                  <a:rPr lang="en-US" altLang="ko-KR" dirty="0" smtClean="0"/>
                  <a:t> </a:t>
                </a:r>
                <a:r>
                  <a:rPr lang="en-US" altLang="ko-KR" dirty="0"/>
                  <a:t>pixel</a:t>
                </a:r>
                <a:endParaRPr lang="en-US" altLang="ko-KR" dirty="0" smtClean="0"/>
              </a:p>
              <a:p>
                <a:endParaRPr lang="en-US" altLang="ko-KR" dirty="0" smtClean="0"/>
              </a:p>
              <a:p>
                <a:r>
                  <a:rPr lang="en-US" altLang="ko-K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ko-KR" dirty="0" smtClean="0"/>
                  <a:t>) : coordinate of </a:t>
                </a:r>
                <a:r>
                  <a:rPr lang="en-US" altLang="ko-KR" dirty="0" err="1" smtClean="0"/>
                  <a:t>i-th</a:t>
                </a:r>
                <a:r>
                  <a:rPr lang="en-US" altLang="ko-KR" dirty="0" smtClean="0"/>
                  <a:t>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ko-KR" dirty="0" smtClean="0"/>
                  <a:t> </a:t>
                </a:r>
                <a:endParaRPr lang="en-US" altLang="ko-KR" dirty="0"/>
              </a:p>
              <a:p>
                <a:endParaRPr lang="en-US" altLang="ko-K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altLang="ko-KR" dirty="0" smtClean="0"/>
                  <a:t>: pixel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ko-KR" dirty="0" smtClean="0"/>
                  <a:t>, where an edge of the triangle hits the center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41220"/>
                <a:ext cx="5387340" cy="3562065"/>
              </a:xfrm>
              <a:prstGeom prst="rect">
                <a:avLst/>
              </a:prstGeom>
              <a:blipFill>
                <a:blip r:embed="rId3"/>
                <a:stretch>
                  <a:fillRect l="-1018" t="-17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552700" y="3145012"/>
            <a:ext cx="3339427" cy="777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7"/>
          <a:stretch/>
        </p:blipFill>
        <p:spPr>
          <a:xfrm>
            <a:off x="424336" y="1906118"/>
            <a:ext cx="5467791" cy="4055414"/>
          </a:xfrm>
        </p:spPr>
      </p:pic>
      <p:sp>
        <p:nvSpPr>
          <p:cNvPr id="4" name="TextBox 3"/>
          <p:cNvSpPr txBox="1"/>
          <p:nvPr/>
        </p:nvSpPr>
        <p:spPr>
          <a:xfrm>
            <a:off x="7301851" y="6176963"/>
            <a:ext cx="405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Neural 3D Mesh Renderer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362700" y="2141220"/>
                <a:ext cx="5387340" cy="356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/>
                  <a:t>3D mesh consists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i="1">
                        <a:latin typeface="Cambria Math" panose="02040503050406030204" pitchFamily="18" charset="0"/>
                      </a:rPr>
                      <m:t>vertices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altLang="ko-KR" dirty="0" smtClean="0"/>
                  <a:t>} and set of M faces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 smtClean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altLang="ko-KR" dirty="0" smtClean="0"/>
                  <a:t>}</a:t>
                </a:r>
              </a:p>
              <a:p>
                <a:endParaRPr lang="en-US" altLang="ko-K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altLang="ko-KR" dirty="0"/>
                  <a:t>: </a:t>
                </a:r>
                <a:r>
                  <a:rPr lang="en-US" altLang="ko-KR" dirty="0" smtClean="0"/>
                  <a:t>j-</a:t>
                </a:r>
                <a:r>
                  <a:rPr lang="en-US" altLang="ko-KR" dirty="0" err="1" smtClean="0"/>
                  <a:t>th</a:t>
                </a:r>
                <a:r>
                  <a:rPr lang="en-US" altLang="ko-KR" dirty="0" smtClean="0"/>
                  <a:t> </a:t>
                </a:r>
                <a:r>
                  <a:rPr lang="en-US" altLang="ko-KR" dirty="0"/>
                  <a:t>pixel</a:t>
                </a:r>
                <a:endParaRPr lang="en-US" altLang="ko-KR" dirty="0" smtClean="0"/>
              </a:p>
              <a:p>
                <a:endParaRPr lang="en-US" altLang="ko-KR" dirty="0" smtClean="0"/>
              </a:p>
              <a:p>
                <a:r>
                  <a:rPr lang="en-US" altLang="ko-K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ko-KR" dirty="0" smtClean="0"/>
                  <a:t>) : coordinate of </a:t>
                </a:r>
                <a:r>
                  <a:rPr lang="en-US" altLang="ko-KR" dirty="0" err="1" smtClean="0"/>
                  <a:t>i-th</a:t>
                </a:r>
                <a:r>
                  <a:rPr lang="en-US" altLang="ko-KR" dirty="0" smtClean="0"/>
                  <a:t>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ko-KR" dirty="0" smtClean="0"/>
                  <a:t> </a:t>
                </a:r>
                <a:endParaRPr lang="en-US" altLang="ko-KR" dirty="0"/>
              </a:p>
              <a:p>
                <a:endParaRPr lang="en-US" altLang="ko-K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altLang="ko-KR" dirty="0" smtClean="0"/>
                  <a:t>: pixel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ko-KR" dirty="0" smtClean="0"/>
                  <a:t>, where an edge of the triangle hits the center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41220"/>
                <a:ext cx="5387340" cy="3562065"/>
              </a:xfrm>
              <a:prstGeom prst="rect">
                <a:avLst/>
              </a:prstGeom>
              <a:blipFill>
                <a:blip r:embed="rId3"/>
                <a:stretch>
                  <a:fillRect l="-1018" t="-17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554567" y="4425172"/>
            <a:ext cx="3339427" cy="777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Rasterization of a single face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01851" y="6176963"/>
            <a:ext cx="405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Neural 3D Mesh Renderer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26" y="2222720"/>
            <a:ext cx="5804816" cy="1610494"/>
          </a:xfrm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25"/>
          <a:stretch/>
        </p:blipFill>
        <p:spPr>
          <a:xfrm>
            <a:off x="424337" y="1906118"/>
            <a:ext cx="5328512" cy="40554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332220" y="4088247"/>
                <a:ext cx="10268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altLang="ko-KR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 smtClean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220" y="4088247"/>
                <a:ext cx="1026884" cy="276999"/>
              </a:xfrm>
              <a:prstGeom prst="rect">
                <a:avLst/>
              </a:prstGeom>
              <a:blipFill>
                <a:blip r:embed="rId4"/>
                <a:stretch>
                  <a:fillRect l="-8333" t="-28889" r="-4167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239887" y="4512659"/>
                <a:ext cx="1839799" cy="395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altLang="ko-KR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 smtClean="0"/>
                  <a:t>)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887" y="4512659"/>
                <a:ext cx="1839799" cy="395045"/>
              </a:xfrm>
              <a:prstGeom prst="rect">
                <a:avLst/>
              </a:prstGeom>
              <a:blipFill>
                <a:blip r:embed="rId5"/>
                <a:stretch>
                  <a:fillRect t="-4615" r="-265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332220" y="5088852"/>
                <a:ext cx="3147785" cy="302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altLang="ko-KR" dirty="0" smtClean="0"/>
                  <a:t>= signal</a:t>
                </a:r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back propagated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altLang="ko-KR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220" y="5088852"/>
                <a:ext cx="3147785" cy="302712"/>
              </a:xfrm>
              <a:prstGeom prst="rect">
                <a:avLst/>
              </a:prstGeom>
              <a:blipFill>
                <a:blip r:embed="rId6"/>
                <a:stretch>
                  <a:fillRect l="-2713" t="-22449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6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Rasterization of a single face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6" y="1906118"/>
            <a:ext cx="11343327" cy="4055414"/>
          </a:xfrm>
        </p:spPr>
      </p:pic>
      <p:sp>
        <p:nvSpPr>
          <p:cNvPr id="4" name="TextBox 3"/>
          <p:cNvSpPr txBox="1"/>
          <p:nvPr/>
        </p:nvSpPr>
        <p:spPr>
          <a:xfrm>
            <a:off x="7301851" y="6176963"/>
            <a:ext cx="405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Neural 3D Mesh Renderer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35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Rasterization of </a:t>
            </a:r>
            <a:r>
              <a:rPr lang="en-US" dirty="0" smtClean="0"/>
              <a:t>multiple </a:t>
            </a:r>
            <a:r>
              <a:rPr lang="en-US" dirty="0" smtClean="0"/>
              <a:t>faces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 renderer draws </a:t>
            </a:r>
            <a:r>
              <a:rPr lang="en-US" dirty="0" smtClean="0"/>
              <a:t>only </a:t>
            </a:r>
            <a:r>
              <a:rPr lang="en-US" dirty="0" smtClean="0"/>
              <a:t>the </a:t>
            </a:r>
            <a:r>
              <a:rPr lang="en-US" dirty="0" smtClean="0"/>
              <a:t>front</a:t>
            </a:r>
            <a:r>
              <a:rPr lang="en-US" altLang="ko-KR" dirty="0" smtClean="0"/>
              <a:t>-</a:t>
            </a:r>
            <a:r>
              <a:rPr lang="en-US" dirty="0" smtClean="0"/>
              <a:t>most </a:t>
            </a:r>
            <a:r>
              <a:rPr lang="en-US" dirty="0"/>
              <a:t>face at each </a:t>
            </a:r>
            <a:r>
              <a:rPr lang="en-US" dirty="0" smtClean="0"/>
              <a:t>pixel</a:t>
            </a:r>
            <a:r>
              <a:rPr lang="en-US" altLang="ko-KR" dirty="0" smtClean="0"/>
              <a:t>.</a:t>
            </a:r>
          </a:p>
          <a:p>
            <a:endParaRPr lang="en-US" dirty="0"/>
          </a:p>
          <a:p>
            <a:r>
              <a:rPr lang="en-US" altLang="ko-KR" dirty="0" smtClean="0"/>
              <a:t>Do </a:t>
            </a:r>
            <a:r>
              <a:rPr lang="en-US" dirty="0" smtClean="0"/>
              <a:t>not </a:t>
            </a:r>
            <a:r>
              <a:rPr lang="en-US" dirty="0"/>
              <a:t>flow gradients if they are occluded by </a:t>
            </a:r>
            <a:r>
              <a:rPr lang="en-US" dirty="0" smtClean="0"/>
              <a:t>surfaces not </a:t>
            </a:r>
            <a:r>
              <a:rPr lang="en-US" dirty="0"/>
              <a:t>including vi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01851" y="6176963"/>
            <a:ext cx="405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Neural 3D Mesh Renderer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61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</a:t>
            </a:r>
            <a:r>
              <a:rPr lang="en-US" altLang="ko-KR" dirty="0" smtClean="0"/>
              <a:t>: </a:t>
            </a:r>
            <a:br>
              <a:rPr lang="en-US" altLang="ko-KR" dirty="0" smtClean="0"/>
            </a:br>
            <a:r>
              <a:rPr lang="en-US" sz="3200" b="0" dirty="0" smtClean="0">
                <a:solidFill>
                  <a:schemeClr val="bg1">
                    <a:lumMod val="50000"/>
                  </a:schemeClr>
                </a:solidFill>
              </a:rPr>
              <a:t>Single image 3D </a:t>
            </a:r>
            <a:r>
              <a:rPr lang="en-US" sz="3200" b="0" dirty="0">
                <a:solidFill>
                  <a:schemeClr val="bg1">
                    <a:lumMod val="50000"/>
                  </a:schemeClr>
                </a:solidFill>
              </a:rPr>
              <a:t>reconstruction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01851" y="6176963"/>
            <a:ext cx="405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Neural 3D Mesh Renderer</a:t>
            </a:r>
            <a:endParaRPr lang="en-US" sz="24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" b="48705"/>
          <a:stretch/>
        </p:blipFill>
        <p:spPr>
          <a:xfrm>
            <a:off x="838200" y="1825626"/>
            <a:ext cx="5475455" cy="2168524"/>
          </a:xfrm>
          <a:prstGeom prst="rect">
            <a:avLst/>
          </a:prstGeom>
        </p:spPr>
      </p:pic>
      <p:pic>
        <p:nvPicPr>
          <p:cNvPr id="6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4391025"/>
            <a:ext cx="5432242" cy="17859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002779" y="2080260"/>
                <a:ext cx="40531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latin typeface="Cambria Math" panose="02040503050406030204" pitchFamily="18" charset="0"/>
                  </a:rPr>
                  <a:t>x</a:t>
                </a:r>
                <a:r>
                  <a:rPr lang="en-US" altLang="ko-KR" sz="2000" dirty="0" smtClean="0">
                    <a:latin typeface="Cambria Math" panose="02040503050406030204" pitchFamily="18" charset="0"/>
                  </a:rPr>
                  <a:t>: input image</a:t>
                </a:r>
                <a:endParaRPr lang="en-US" altLang="ko-KR" sz="20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ko-KR" sz="2000" dirty="0" smtClean="0"/>
                  <a:t>: </a:t>
                </a:r>
                <a:r>
                  <a:rPr lang="en-US" altLang="ko-KR" sz="2000" dirty="0"/>
                  <a:t>silhouette of our predicted mesh</a:t>
                </a:r>
                <a:endParaRPr lang="en-US" altLang="ko-KR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 i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000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: ground truth silhouette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: viewpoint (known)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: angle between two faces containing the </a:t>
                </a:r>
                <a:r>
                  <a:rPr lang="en-US" altLang="ko-KR" sz="2000" dirty="0" err="1" smtClean="0"/>
                  <a:t>i-th</a:t>
                </a:r>
                <a:r>
                  <a:rPr lang="en-US" altLang="ko-KR" sz="2000" dirty="0" smtClean="0"/>
                  <a:t> edge</a:t>
                </a:r>
                <a:endParaRPr 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779" y="2080260"/>
                <a:ext cx="4053147" cy="1938992"/>
              </a:xfrm>
              <a:prstGeom prst="rect">
                <a:avLst/>
              </a:prstGeom>
              <a:blipFill>
                <a:blip r:embed="rId4"/>
                <a:stretch>
                  <a:fillRect l="-1654" t="-1572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4935415" y="4794739"/>
            <a:ext cx="1008185" cy="58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35415" y="5485851"/>
            <a:ext cx="1512277" cy="58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88677" y="458995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Silhouette Loss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36277" y="5283994"/>
            <a:ext cx="189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Smootheness</a:t>
            </a:r>
            <a:r>
              <a:rPr lang="en-US" altLang="ko-KR" dirty="0" smtClean="0"/>
              <a:t>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191001"/>
            <a:ext cx="8177022" cy="1882076"/>
          </a:xfrm>
        </p:spPr>
      </p:pic>
      <p:sp>
        <p:nvSpPr>
          <p:cNvPr id="4" name="TextBox 3"/>
          <p:cNvSpPr txBox="1"/>
          <p:nvPr/>
        </p:nvSpPr>
        <p:spPr>
          <a:xfrm>
            <a:off x="7301851" y="6176963"/>
            <a:ext cx="405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Neural 3D Mesh Renderer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1" y="1385087"/>
            <a:ext cx="7327900" cy="28059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94185" y="1385087"/>
            <a:ext cx="2744481" cy="27030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64369" y="1027906"/>
            <a:ext cx="96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Result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1754" y="6073077"/>
            <a:ext cx="354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Reconstruction Accuracy (</a:t>
            </a:r>
            <a:r>
              <a:rPr lang="en-US" altLang="ko-KR" dirty="0" err="1" smtClean="0"/>
              <a:t>Boxel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IoU</a:t>
            </a:r>
            <a:r>
              <a:rPr lang="en-US" altLang="ko-K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1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01851" y="6176963"/>
            <a:ext cx="405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Neural 3D Mesh Renderer</a:t>
            </a:r>
            <a:endParaRPr lang="en-US" sz="24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58" r="-278"/>
          <a:stretch/>
        </p:blipFill>
        <p:spPr>
          <a:xfrm>
            <a:off x="838200" y="1992889"/>
            <a:ext cx="5661193" cy="213836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Experiment </a:t>
            </a:r>
            <a:r>
              <a:rPr lang="en-US" altLang="ko-KR" dirty="0" smtClean="0"/>
              <a:t>2: </a:t>
            </a:r>
            <a:br>
              <a:rPr lang="en-US" altLang="ko-KR" dirty="0" smtClean="0"/>
            </a:br>
            <a:r>
              <a:rPr lang="en-US" sz="32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3200" b="0" dirty="0" smtClean="0">
                <a:solidFill>
                  <a:schemeClr val="bg1">
                    <a:lumMod val="50000"/>
                  </a:schemeClr>
                </a:solidFill>
              </a:rPr>
              <a:t>2D-</a:t>
            </a:r>
            <a:r>
              <a:rPr lang="en-US" sz="3200" b="0" dirty="0" smtClean="0">
                <a:solidFill>
                  <a:schemeClr val="bg1">
                    <a:lumMod val="50000"/>
                  </a:schemeClr>
                </a:solidFill>
              </a:rPr>
              <a:t>3D </a:t>
            </a:r>
            <a:r>
              <a:rPr lang="en-US" altLang="ko-KR" sz="3200" b="0" dirty="0" smtClean="0">
                <a:solidFill>
                  <a:schemeClr val="bg1">
                    <a:lumMod val="50000"/>
                  </a:schemeClr>
                </a:solidFill>
              </a:rPr>
              <a:t>style transfer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01851" y="6176963"/>
            <a:ext cx="405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Neural 3D Mesh Renderer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37" y="428280"/>
            <a:ext cx="6545263" cy="233703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" y="2767626"/>
            <a:ext cx="6873875" cy="387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9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Denoising</a:t>
            </a:r>
            <a:r>
              <a:rPr lang="en-US" dirty="0"/>
              <a:t> Monte Carlo Sequences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04626" y="6176963"/>
            <a:ext cx="214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/>
              <a:t>Review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76300" y="2080260"/>
            <a:ext cx="10477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Interactive Reconstruction of Monte Carlo Image Sequences using a Recurrent </a:t>
            </a:r>
            <a:r>
              <a:rPr lang="en-US" sz="2800" dirty="0" err="1"/>
              <a:t>Denoising</a:t>
            </a:r>
            <a:r>
              <a:rPr lang="en-US" sz="2800" dirty="0"/>
              <a:t> </a:t>
            </a:r>
            <a:r>
              <a:rPr lang="en-US" sz="2800" dirty="0" err="1" smtClean="0"/>
              <a:t>Autoencoder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Gradient Estimation for Real-Time Adaptive Temporal Filtering</a:t>
            </a:r>
          </a:p>
        </p:txBody>
      </p:sp>
    </p:spTree>
    <p:extLst>
      <p:ext uri="{BB962C8B-B14F-4D97-AF65-F5344CB8AC3E}">
        <p14:creationId xmlns:p14="http://schemas.microsoft.com/office/powerpoint/2010/main" val="12271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Differentiation with respect to 3D mesh (position of vertices).</a:t>
            </a:r>
          </a:p>
          <a:p>
            <a:endParaRPr lang="en-US" altLang="ko-KR" dirty="0"/>
          </a:p>
          <a:p>
            <a:r>
              <a:rPr lang="en-US" altLang="ko-KR" dirty="0" smtClean="0"/>
              <a:t>Approximate gradient (biased) by linear interpolation.</a:t>
            </a:r>
          </a:p>
          <a:p>
            <a:endParaRPr lang="en-US" dirty="0"/>
          </a:p>
          <a:p>
            <a:r>
              <a:rPr lang="en-US" altLang="ko-KR" dirty="0" smtClean="0"/>
              <a:t>For rasterization only.</a:t>
            </a:r>
          </a:p>
          <a:p>
            <a:endParaRPr lang="en-US" dirty="0"/>
          </a:p>
          <a:p>
            <a:r>
              <a:rPr lang="en-US" altLang="ko-KR" dirty="0" smtClean="0"/>
              <a:t>It does not support shading effects.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01851" y="6176963"/>
            <a:ext cx="405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Neural 3D Mesh Renderer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406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Differentiable Monte Carlo Ray Tracing through Edge Sampling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G</a:t>
            </a:r>
            <a:r>
              <a:rPr lang="en-US" dirty="0" smtClean="0"/>
              <a:t>eneral-purpose differentiable </a:t>
            </a:r>
            <a:r>
              <a:rPr lang="en-US" altLang="ko-KR" dirty="0" smtClean="0"/>
              <a:t>Monte Carlo </a:t>
            </a:r>
            <a:r>
              <a:rPr lang="en-US" dirty="0" smtClean="0"/>
              <a:t>ray tracer</a:t>
            </a:r>
          </a:p>
          <a:p>
            <a:endParaRPr lang="en-US" dirty="0"/>
          </a:p>
          <a:p>
            <a:r>
              <a:rPr lang="en-US" altLang="ko-KR" dirty="0" smtClean="0"/>
              <a:t>We can </a:t>
            </a:r>
            <a:r>
              <a:rPr lang="en-US" dirty="0" smtClean="0"/>
              <a:t>compute </a:t>
            </a:r>
            <a:r>
              <a:rPr lang="en-US" b="1" dirty="0" smtClean="0"/>
              <a:t>derivatives of </a:t>
            </a:r>
            <a:r>
              <a:rPr lang="en-US" b="1" dirty="0"/>
              <a:t>scalar functions over a rendered image </a:t>
            </a:r>
            <a:r>
              <a:rPr lang="en-US" dirty="0"/>
              <a:t>with respect to arbitrary </a:t>
            </a:r>
            <a:r>
              <a:rPr lang="en-US" dirty="0" smtClean="0"/>
              <a:t>scene parameters </a:t>
            </a:r>
            <a:r>
              <a:rPr lang="en-US" dirty="0"/>
              <a:t>such as camera pose, scene </a:t>
            </a:r>
            <a:r>
              <a:rPr lang="en-US" dirty="0" smtClean="0"/>
              <a:t>geometry </a:t>
            </a:r>
            <a:r>
              <a:rPr lang="en-US" altLang="ko-KR" dirty="0" smtClean="0"/>
              <a:t>(3D </a:t>
            </a:r>
            <a:r>
              <a:rPr lang="en-US" altLang="ko-KR" b="1" dirty="0" smtClean="0"/>
              <a:t>mesh</a:t>
            </a:r>
            <a:r>
              <a:rPr lang="en-US" altLang="ko-KR" dirty="0" smtClean="0"/>
              <a:t>)</a:t>
            </a:r>
            <a:r>
              <a:rPr lang="en-US" dirty="0" smtClean="0"/>
              <a:t>, </a:t>
            </a:r>
            <a:r>
              <a:rPr lang="en-US" dirty="0"/>
              <a:t>materials, and </a:t>
            </a:r>
            <a:r>
              <a:rPr lang="en-US" dirty="0" smtClean="0"/>
              <a:t>lighting parameters</a:t>
            </a:r>
            <a:r>
              <a:rPr lang="en-US" altLang="ko-KR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01851" y="6176963"/>
            <a:ext cx="405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Differentiable MC Ray Tracing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29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altLang="ko-KR" dirty="0" smtClean="0"/>
              <a:t>v</a:t>
            </a:r>
            <a:r>
              <a:rPr lang="en-US" dirty="0" smtClean="0"/>
              <a:t>isibility</a:t>
            </a:r>
            <a:endParaRPr lang="ko-KR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81" y="2827552"/>
            <a:ext cx="6192773" cy="15215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63" y="4388057"/>
            <a:ext cx="5923407" cy="1497449"/>
          </a:xfrm>
        </p:spPr>
      </p:pic>
      <p:sp>
        <p:nvSpPr>
          <p:cNvPr id="8" name="TextBox 7"/>
          <p:cNvSpPr txBox="1"/>
          <p:nvPr/>
        </p:nvSpPr>
        <p:spPr>
          <a:xfrm>
            <a:off x="838200" y="1690688"/>
            <a:ext cx="6006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 : value of certain pixel</a:t>
            </a:r>
          </a:p>
          <a:p>
            <a:r>
              <a:rPr lang="en-US" sz="2000" dirty="0" smtClean="0"/>
              <a:t>(x, y) : a point on the image plane </a:t>
            </a:r>
          </a:p>
          <a:p>
            <a:r>
              <a:rPr lang="en-US" sz="2000" dirty="0" smtClean="0"/>
              <a:t>k : filter </a:t>
            </a:r>
          </a:p>
          <a:p>
            <a:r>
              <a:rPr lang="en-US" sz="2000" dirty="0" smtClean="0"/>
              <a:t>L : radiance</a:t>
            </a:r>
          </a:p>
          <a:p>
            <a:r>
              <a:rPr lang="en-US" sz="2000" dirty="0" smtClean="0"/>
              <a:t>Φ : scene parameter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 : scene function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301851" y="6176963"/>
            <a:ext cx="405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Differentiable MC Ray Tracing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81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altLang="ko-KR" dirty="0" smtClean="0"/>
              <a:t>v</a:t>
            </a:r>
            <a:r>
              <a:rPr lang="en-US" dirty="0" smtClean="0"/>
              <a:t>isibility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690688"/>
                <a:ext cx="667729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/>
                  <a:t>θ</a:t>
                </a:r>
                <a:r>
                  <a:rPr lang="en-US" sz="2000" dirty="0" smtClean="0"/>
                  <a:t> : Heaviside step function (0 or 1 value)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: region-defining equation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: differentiable component of f on the region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6677297" cy="1015663"/>
              </a:xfrm>
              <a:prstGeom prst="rect">
                <a:avLst/>
              </a:prstGeom>
              <a:blipFill>
                <a:blip r:embed="rId3"/>
                <a:stretch>
                  <a:fillRect l="-1005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11680" y="4632960"/>
                <a:ext cx="8377646" cy="1384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m:rPr>
                                          <m:sty m:val="p"/>
                                          <m:brk m:alnAt="23"/>
                                        </m:rPr>
                                        <a:rPr lang="el-GR" sz="3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el-GR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dxdy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680" y="4632960"/>
                <a:ext cx="8377646" cy="13840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rimary_sampling_area_blue_.pdf" descr="primary_sampling_area_blue_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15497" y="1293520"/>
            <a:ext cx="3958748" cy="354833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四角形"/>
          <p:cNvSpPr/>
          <p:nvPr/>
        </p:nvSpPr>
        <p:spPr>
          <a:xfrm>
            <a:off x="7582041" y="1464289"/>
            <a:ext cx="3951986" cy="3325638"/>
          </a:xfrm>
          <a:prstGeom prst="rect">
            <a:avLst/>
          </a:prstGeom>
          <a:ln w="152400">
            <a:solidFill>
              <a:srgbClr val="000000"/>
            </a:solidFill>
            <a:miter/>
          </a:ln>
        </p:spPr>
        <p:txBody>
          <a:bodyPr lIns="64292" tIns="64292" rIns="64292" bIns="64292" anchor="ctr"/>
          <a:lstStyle/>
          <a:p>
            <a:pPr algn="l" defTabSz="1285875">
              <a:defRPr sz="24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36193" y="1937898"/>
                <a:ext cx="4868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193" y="1937898"/>
                <a:ext cx="48686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36193" y="3761523"/>
                <a:ext cx="4963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193" y="3761523"/>
                <a:ext cx="49635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667999" y="2969115"/>
                <a:ext cx="4963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9" y="2969115"/>
                <a:ext cx="49635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9802761" y="2152353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839118" y="1736854"/>
                <a:ext cx="828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118" y="1736854"/>
                <a:ext cx="828881" cy="369332"/>
              </a:xfrm>
              <a:prstGeom prst="rect">
                <a:avLst/>
              </a:prstGeom>
              <a:blipFill>
                <a:blip r:embed="rId9"/>
                <a:stretch>
                  <a:fillRect l="-10294" r="-11029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Content Placeholder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58" y="3135511"/>
            <a:ext cx="5923407" cy="14974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01851" y="6176963"/>
            <a:ext cx="405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Differentiable MC Ray Tracing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1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altLang="ko-KR" dirty="0" smtClean="0"/>
              <a:t>v</a:t>
            </a:r>
            <a:r>
              <a:rPr lang="en-US" dirty="0" smtClean="0"/>
              <a:t>isibility (Leibniz’s </a:t>
            </a:r>
            <a:r>
              <a:rPr lang="en-US" dirty="0"/>
              <a:t>rule)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2743"/>
                <a:ext cx="10515600" cy="52077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∬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  <m:brk m:alnAt="23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dirty="0" smtClean="0"/>
                  <a:t> = (internal change) +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(change of region) </a:t>
                </a:r>
              </a:p>
              <a:p>
                <a:pPr marL="0" indent="0">
                  <a:buNone/>
                </a:pPr>
                <a:r>
                  <a:rPr lang="en-US" sz="3600" dirty="0"/>
                  <a:t>	 </a:t>
                </a:r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ctrlP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  <m:brk m:alnAt="23"/>
                          </m:rPr>
                          <a:rPr lang="el-GR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3600" dirty="0"/>
                  <a:t> +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brk m:alnAt="23"/>
                          </m:rP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sub>
                      <m:sup/>
                      <m:e>
                        <m: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m:rPr>
                                <m:sty m:val="p"/>
                                <m:brk m:alnAt="23"/>
                              </m:rPr>
                              <a:rPr lang="el-GR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sz="3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3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e>
                    </m:nary>
                  </m:oMath>
                </a14:m>
                <a:endParaRPr lang="en-US" sz="3600" dirty="0" smtClean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2743"/>
                <a:ext cx="10515600" cy="52077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301851" y="6176963"/>
            <a:ext cx="405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Differentiable MC Ray Tracing</a:t>
            </a:r>
            <a:endParaRPr lang="en-US" sz="2400" dirty="0"/>
          </a:p>
        </p:txBody>
      </p:sp>
      <p:sp>
        <p:nvSpPr>
          <p:cNvPr id="8" name="Q:…"/>
          <p:cNvSpPr txBox="1"/>
          <p:nvPr/>
        </p:nvSpPr>
        <p:spPr>
          <a:xfrm>
            <a:off x="5226795" y="2299338"/>
            <a:ext cx="2752352" cy="1237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>
            <a:softEdge rad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292" tIns="64292" rIns="64292" bIns="64292">
            <a:spAutoFit/>
          </a:bodyPr>
          <a:lstStyle/>
          <a:p>
            <a:pPr algn="l" defTabSz="1285875">
              <a:defRPr sz="6000" b="0"/>
            </a:pPr>
            <a:r>
              <a:rPr sz="2400" dirty="0" smtClean="0"/>
              <a:t>color </a:t>
            </a:r>
            <a:r>
              <a:rPr sz="2400" dirty="0"/>
              <a:t>change</a:t>
            </a:r>
          </a:p>
          <a:p>
            <a:pPr algn="l" defTabSz="1285875">
              <a:defRPr sz="6000" b="0"/>
            </a:pPr>
            <a:r>
              <a:rPr sz="2400" dirty="0"/>
              <a:t>when blue triangle</a:t>
            </a:r>
          </a:p>
          <a:p>
            <a:pPr algn="l" defTabSz="1285875">
              <a:defRPr sz="6000" b="0"/>
            </a:pPr>
            <a:r>
              <a:rPr sz="2400" dirty="0"/>
              <a:t>moves up?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22895" y="870855"/>
            <a:ext cx="3224690" cy="3434902"/>
            <a:chOff x="6863207" y="788895"/>
            <a:chExt cx="3224690" cy="3434902"/>
          </a:xfrm>
        </p:grpSpPr>
        <p:pic>
          <p:nvPicPr>
            <p:cNvPr id="7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863207" y="788895"/>
              <a:ext cx="2657311" cy="343490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9" name="円形"/>
            <p:cNvSpPr/>
            <p:nvPr/>
          </p:nvSpPr>
          <p:spPr>
            <a:xfrm flipH="1">
              <a:off x="7667226" y="2674121"/>
              <a:ext cx="142116" cy="142116"/>
            </a:xfrm>
            <a:prstGeom prst="ellipse">
              <a:avLst/>
            </a:prstGeom>
            <a:solidFill>
              <a:schemeClr val="tx1"/>
            </a:solidFill>
            <a:ln w="12700">
              <a:miter lim="400000"/>
            </a:ln>
          </p:spPr>
          <p:txBody>
            <a:bodyPr lIns="64292" tIns="64292" rIns="64292" bIns="64292" anchor="ctr"/>
            <a:lstStyle/>
            <a:p>
              <a:pPr algn="l" defTabSz="1285875">
                <a:defRPr sz="2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" name="円形"/>
            <p:cNvSpPr/>
            <p:nvPr/>
          </p:nvSpPr>
          <p:spPr>
            <a:xfrm flipH="1">
              <a:off x="7660763" y="2075262"/>
              <a:ext cx="142116" cy="142116"/>
            </a:xfrm>
            <a:prstGeom prst="ellipse">
              <a:avLst/>
            </a:prstGeom>
            <a:solidFill>
              <a:srgbClr val="FF0000"/>
            </a:solidFill>
            <a:ln w="12700">
              <a:miter lim="400000"/>
            </a:ln>
          </p:spPr>
          <p:txBody>
            <a:bodyPr lIns="64292" tIns="64292" rIns="64292" bIns="64292" anchor="ctr"/>
            <a:lstStyle/>
            <a:p>
              <a:pPr algn="l" defTabSz="1285875">
                <a:defRPr sz="24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445910" y="788895"/>
                  <a:ext cx="164198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5910" y="788895"/>
                  <a:ext cx="164198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97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smtClean="0"/>
              <a:t>Visibility </a:t>
            </a:r>
            <a:br>
              <a:rPr lang="en-US" dirty="0" smtClean="0"/>
            </a:br>
            <a:r>
              <a:rPr lang="en-US" altLang="ko-KR" sz="3200" dirty="0" smtClean="0">
                <a:solidFill>
                  <a:schemeClr val="bg2">
                    <a:lumMod val="50000"/>
                  </a:schemeClr>
                </a:solidFill>
              </a:rPr>
              <a:t>MC estimator for the gradient</a:t>
            </a:r>
            <a:endParaRPr lang="ko-KR" alt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500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66"/>
          <a:stretch/>
        </p:blipFill>
        <p:spPr>
          <a:xfrm>
            <a:off x="959675" y="2846348"/>
            <a:ext cx="9875473" cy="2049958"/>
          </a:xfrm>
          <a:effectLst>
            <a:reflection stA="45000" endPos="3000" dist="508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11209" y="4827482"/>
                <a:ext cx="7755521" cy="1557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f>
                            <m:fPr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360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3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m:rPr>
                                          <m:sty m:val="p"/>
                                          <m:brk m:alnAt="23"/>
                                        </m:rPr>
                                        <a:rPr lang="el-GR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en-US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el-GR" sz="3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1/(</m:t>
                              </m:r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𝐴𝑟𝑒𝑎</m:t>
                              </m:r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𝑝𝑖𝑥𝑒𝑙</m:t>
                              </m:r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209" y="4827482"/>
                <a:ext cx="7755521" cy="15577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38200" y="1668354"/>
            <a:ext cx="6677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: number of samples on edges</a:t>
            </a:r>
          </a:p>
          <a:p>
            <a:r>
              <a:rPr lang="en-US" dirty="0" smtClean="0"/>
              <a:t>M : number of samples in the total area</a:t>
            </a:r>
          </a:p>
          <a:p>
            <a:r>
              <a:rPr lang="en-US" dirty="0"/>
              <a:t>∥E</a:t>
            </a:r>
            <a:r>
              <a:rPr lang="en-US" dirty="0" smtClean="0"/>
              <a:t>∥ : length </a:t>
            </a:r>
            <a:r>
              <a:rPr lang="en-US" dirty="0"/>
              <a:t>of the </a:t>
            </a:r>
            <a:r>
              <a:rPr lang="en-US" dirty="0" smtClean="0"/>
              <a:t>edge E </a:t>
            </a:r>
          </a:p>
          <a:p>
            <a:r>
              <a:rPr lang="en-US" dirty="0" smtClean="0"/>
              <a:t>P </a:t>
            </a:r>
            <a:r>
              <a:rPr lang="en-US" dirty="0"/>
              <a:t>(E) </a:t>
            </a:r>
            <a:r>
              <a:rPr lang="en-US" dirty="0" smtClean="0"/>
              <a:t>: </a:t>
            </a:r>
            <a:r>
              <a:rPr lang="en-US" dirty="0"/>
              <a:t>the probability </a:t>
            </a:r>
            <a:r>
              <a:rPr lang="en-US" dirty="0" smtClean="0"/>
              <a:t>of selecting </a:t>
            </a:r>
            <a:r>
              <a:rPr lang="en-US" dirty="0"/>
              <a:t>edge E.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595360" y="2140772"/>
            <a:ext cx="225911" cy="9681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63840" y="1690688"/>
            <a:ext cx="2108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(change of region)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455973" y="2721685"/>
            <a:ext cx="513862" cy="220226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016701" y="2261663"/>
            <a:ext cx="2108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(internal change)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01851" y="6176963"/>
            <a:ext cx="405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Differentiable MC Ray Tracing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20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Secondary</a:t>
            </a:r>
            <a:r>
              <a:rPr lang="en-US" dirty="0" smtClean="0"/>
              <a:t> </a:t>
            </a:r>
            <a:r>
              <a:rPr lang="en-US" altLang="ko-KR" dirty="0" smtClean="0"/>
              <a:t>v</a:t>
            </a:r>
            <a:r>
              <a:rPr lang="en-US" dirty="0" smtClean="0"/>
              <a:t>isibility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2743"/>
                <a:ext cx="10515600" cy="52077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∬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  <m:brk m:alnAt="23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dirty="0" smtClean="0"/>
                  <a:t> = (internal change) + (change of region) </a:t>
                </a:r>
              </a:p>
              <a:p>
                <a:pPr marL="0" indent="0">
                  <a:buNone/>
                </a:pPr>
                <a:r>
                  <a:rPr lang="en-US" sz="3600" dirty="0"/>
                  <a:t>	 </a:t>
                </a:r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ctrlP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  <m:brk m:alnAt="23"/>
                          </m:rPr>
                          <a:rPr lang="el-GR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3600" dirty="0"/>
                  <a:t> +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brk m:alnAt="23"/>
                          </m:r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sub>
                      <m:sup/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m:rPr>
                                <m:sty m:val="p"/>
                                <m:brk m:alnAt="23"/>
                              </m:rPr>
                              <a:rPr lang="el-GR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sz="36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e>
                    </m:nary>
                  </m:oMath>
                </a14:m>
                <a:endParaRPr lang="en-US" sz="3600" dirty="0" smtClean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2743"/>
                <a:ext cx="10515600" cy="52077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301851" y="6176963"/>
            <a:ext cx="405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Differentiable MC Ray Tracing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334000" y="2857500"/>
                <a:ext cx="5577840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Computing</m:t>
                    </m:r>
                    <m:r>
                      <a:rPr lang="en-US" altLang="ko-K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  <m:brk m:alnAt="23"/>
                          </m:rP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altLang="ko-KR" sz="2400" dirty="0" smtClean="0">
                    <a:ea typeface="Cambria Math" panose="02040503050406030204" pitchFamily="18" charset="0"/>
                  </a:rPr>
                  <a:t>may not be easy!</a:t>
                </a:r>
                <a:endParaRPr lang="en-US" sz="240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857500"/>
                <a:ext cx="5577840" cy="461665"/>
              </a:xfrm>
              <a:prstGeom prst="rect">
                <a:avLst/>
              </a:prstGeom>
              <a:blipFill>
                <a:blip r:embed="rId3"/>
                <a:stretch>
                  <a:fillRect l="-87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4678680" y="3088333"/>
            <a:ext cx="655320" cy="19103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7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Secondary</a:t>
            </a:r>
            <a:r>
              <a:rPr lang="en-US" dirty="0" smtClean="0"/>
              <a:t> </a:t>
            </a:r>
            <a:r>
              <a:rPr lang="en-US" altLang="ko-KR" dirty="0" smtClean="0"/>
              <a:t>v</a:t>
            </a:r>
            <a:r>
              <a:rPr lang="en-US" dirty="0" smtClean="0"/>
              <a:t>isibility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2743"/>
                <a:ext cx="10515600" cy="52077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∬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  <m:brk m:alnAt="23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dirty="0" smtClean="0"/>
                  <a:t> = (internal change) + (change of region) </a:t>
                </a:r>
              </a:p>
              <a:p>
                <a:pPr marL="0" indent="0">
                  <a:buNone/>
                </a:pPr>
                <a:r>
                  <a:rPr lang="en-US" sz="3600" dirty="0"/>
                  <a:t>	 </a:t>
                </a:r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ctrlP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sz="3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3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3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  <m:brk m:alnAt="23"/>
                          </m:rPr>
                          <a:rPr lang="el-GR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3600" dirty="0"/>
                  <a:t> +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brk m:alnAt="23"/>
                          </m:r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sub>
                      <m:sup/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m:rPr>
                                <m:sty m:val="p"/>
                                <m:brk m:alnAt="23"/>
                              </m:rPr>
                              <a:rPr lang="el-GR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sz="36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e>
                    </m:nary>
                  </m:oMath>
                </a14:m>
                <a:endParaRPr lang="en-US" sz="3600" dirty="0" smtClean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2743"/>
                <a:ext cx="10515600" cy="52077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301851" y="6176963"/>
            <a:ext cx="405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Differentiable MC Ray Tracing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899660" y="1775460"/>
                <a:ext cx="6926580" cy="23811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ko-KR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Rendering Equation!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  <m:brk m:alnAt="23"/>
                      </m:rPr>
                      <a:rPr lang="el-G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400" dirty="0" smtClean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5"/>
                          </m:rPr>
                          <a:rPr lang="en-US" altLang="ko-K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Surfaces</m:t>
                        </m:r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over</m:t>
                        </m:r>
                        <m:r>
                          <m:rPr>
                            <m:brk m:alnAt="23"/>
                          </m:rPr>
                          <a:rPr lang="en-US" altLang="ko-K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scene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400"/>
                          <m:t>h</m:t>
                        </m:r>
                        <m:r>
                          <m:rPr>
                            <m:nor/>
                          </m:rPr>
                          <a:rPr lang="en-US" sz="2400"/>
                          <m:t>(</m:t>
                        </m:r>
                        <m:r>
                          <m:rPr>
                            <m:sty m:val="p"/>
                          </m:rPr>
                          <a:rPr lang="en-US" altLang="ko-KR" sz="24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ko-KR" sz="2400" i="1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/>
                          <m:t>,</m:t>
                        </m:r>
                        <m:r>
                          <a:rPr lang="en-US" altLang="ko-KR" sz="2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  <m:brk m:alnAt="23"/>
                          </m:rP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m:rPr>
                            <m:nor/>
                          </m:rPr>
                          <a:rPr lang="en-US" sz="2400"/>
                          <m:t>)</m:t>
                        </m:r>
                        <m:r>
                          <m:rPr>
                            <m:nor/>
                          </m:rPr>
                          <a:rPr lang="en-US" sz="2400"/>
                          <m:t>dA</m:t>
                        </m:r>
                        <m:r>
                          <m:rPr>
                            <m:nor/>
                          </m:rPr>
                          <a:rPr lang="en-US" sz="2400"/>
                          <m:t>(</m:t>
                        </m:r>
                        <m:r>
                          <a:rPr lang="en-US" altLang="ko-KR" sz="2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m:rPr>
                            <m:nor/>
                          </m:rPr>
                          <a:rPr lang="en-US" sz="2400"/>
                          <m:t>)</m:t>
                        </m:r>
                      </m:e>
                    </m:nary>
                  </m:oMath>
                </a14:m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r>
                  <a:rPr lang="en-US" altLang="ko-KR" sz="2400" dirty="0" smtClean="0"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altLang="ko-KR" sz="2400" dirty="0" smtClean="0">
                    <a:ea typeface="Cambria Math" panose="02040503050406030204" pitchFamily="18" charset="0"/>
                  </a:rPr>
                  <a:t> Again given by integral of discontinuous function.  </a:t>
                </a:r>
              </a:p>
              <a:p>
                <a:r>
                  <a:rPr lang="en-US" altLang="ko-KR" dirty="0" smtClean="0">
                    <a:ea typeface="Cambria Math" panose="02040503050406030204" pitchFamily="18" charset="0"/>
                  </a:rPr>
                  <a:t> </a:t>
                </a:r>
                <a:endParaRPr lang="en-US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660" y="1775460"/>
                <a:ext cx="6926580" cy="2381165"/>
              </a:xfrm>
              <a:prstGeom prst="rect">
                <a:avLst/>
              </a:prstGeom>
              <a:blipFill>
                <a:blip r:embed="rId3"/>
                <a:stretch>
                  <a:fillRect l="-1407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2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Secondary</a:t>
            </a:r>
            <a:r>
              <a:rPr lang="en-US" dirty="0" smtClean="0"/>
              <a:t> </a:t>
            </a:r>
            <a:r>
              <a:rPr lang="en-US" altLang="ko-KR" dirty="0" smtClean="0"/>
              <a:t>v</a:t>
            </a:r>
            <a:r>
              <a:rPr lang="en-US" dirty="0" smtClean="0"/>
              <a:t>isibility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353984"/>
                <a:ext cx="10515600" cy="20432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sz="3600" dirty="0" smtClean="0">
                    <a:ea typeface="Cambria Math" panose="02040503050406030204" pitchFamily="18" charset="0"/>
                  </a:rPr>
                  <a:t>Compute</a:t>
                </a:r>
                <a:r>
                  <a:rPr lang="en-US" altLang="ko-KR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  <m:brk m:alnAt="23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r>
                  <a:rPr lang="en-US" sz="3600" dirty="0" smtClean="0"/>
                  <a:t> </a:t>
                </a:r>
                <a:r>
                  <a:rPr lang="en-US" altLang="ko-KR" sz="3600" dirty="0" smtClean="0"/>
                  <a:t>using the same technique we used for primary visibility.</a:t>
                </a:r>
              </a:p>
              <a:p>
                <a:pPr marL="0" indent="0">
                  <a:buNone/>
                </a:pPr>
                <a:r>
                  <a:rPr lang="en-US" altLang="ko-KR" sz="3600" dirty="0" smtClean="0"/>
                  <a:t>Propagate the gradient via automatic differentiation.</a:t>
                </a: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353984"/>
                <a:ext cx="10515600" cy="2043248"/>
              </a:xfrm>
              <a:blipFill>
                <a:blip r:embed="rId2"/>
                <a:stretch>
                  <a:fillRect l="-1797" t="-7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301851" y="6176963"/>
            <a:ext cx="405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Differentiable MC Ray Tracing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899660" y="2186940"/>
                <a:ext cx="6926580" cy="136550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  <m:brk m:alnAt="23"/>
                      </m:rPr>
                      <a:rPr lang="el-G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400" dirty="0" smtClean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15"/>
                          </m:rPr>
                          <a:rPr lang="en-US" altLang="ko-K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altLang="ko-K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urfaces</m:t>
                        </m:r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over</m:t>
                        </m:r>
                        <m:r>
                          <m:rPr>
                            <m:brk m:alnAt="23"/>
                          </m:rPr>
                          <a:rPr lang="en-US" altLang="ko-K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scene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400"/>
                          <m:t>h</m:t>
                        </m:r>
                        <m:r>
                          <m:rPr>
                            <m:nor/>
                          </m:rPr>
                          <a:rPr lang="en-US" sz="2400"/>
                          <m:t>(</m:t>
                        </m:r>
                        <m:r>
                          <m:rPr>
                            <m:sty m:val="p"/>
                          </m:rPr>
                          <a:rPr lang="en-US" altLang="ko-KR" sz="24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ko-KR" sz="2400" i="1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/>
                          <m:t>,</m:t>
                        </m:r>
                        <m:r>
                          <a:rPr lang="en-US" altLang="ko-KR" sz="2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  <m:brk m:alnAt="23"/>
                          </m:rP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m:rPr>
                            <m:nor/>
                          </m:rPr>
                          <a:rPr lang="en-US" sz="2400"/>
                          <m:t>)</m:t>
                        </m:r>
                        <m:r>
                          <m:rPr>
                            <m:nor/>
                          </m:rPr>
                          <a:rPr lang="en-US" sz="2400"/>
                          <m:t>dA</m:t>
                        </m:r>
                        <m:r>
                          <m:rPr>
                            <m:nor/>
                          </m:rPr>
                          <a:rPr lang="en-US" sz="2400"/>
                          <m:t>(</m:t>
                        </m:r>
                        <m:r>
                          <a:rPr lang="en-US" altLang="ko-KR" sz="2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m:rPr>
                            <m:nor/>
                          </m:rPr>
                          <a:rPr lang="en-US" sz="2400"/>
                          <m:t>)</m:t>
                        </m:r>
                      </m:e>
                    </m:nary>
                  </m:oMath>
                </a14:m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r>
                  <a:rPr lang="en-US" altLang="ko-KR" sz="2400" dirty="0" smtClean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660" y="2186940"/>
                <a:ext cx="6926580" cy="13655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8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Recurrent </a:t>
            </a:r>
            <a:r>
              <a:rPr lang="en-US" dirty="0" err="1"/>
              <a:t>Denoising</a:t>
            </a:r>
            <a:r>
              <a:rPr lang="en-US" dirty="0"/>
              <a:t> </a:t>
            </a:r>
            <a:r>
              <a:rPr lang="en-US" dirty="0" err="1"/>
              <a:t>Autoencoder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46" y="1690688"/>
            <a:ext cx="7015966" cy="3599815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7" y="1690689"/>
            <a:ext cx="4274160" cy="2248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04626" y="6176963"/>
            <a:ext cx="214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/>
              <a:t>Review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23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creen Shot 2018-11-28 at 09.59.22.png" descr="Screen Shot 2018-11-28 at 09.59.22.png"/>
          <p:cNvPicPr>
            <a:picLocks noChangeAspect="1"/>
          </p:cNvPicPr>
          <p:nvPr/>
        </p:nvPicPr>
        <p:blipFill>
          <a:blip r:embed="rId3">
            <a:extLst/>
          </a:blip>
          <a:srcRect l="16995" r="7286"/>
          <a:stretch>
            <a:fillRect/>
          </a:stretch>
        </p:blipFill>
        <p:spPr>
          <a:xfrm>
            <a:off x="1881142" y="2037842"/>
            <a:ext cx="1854038" cy="1599826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Gradients update the 3D scene"/>
          <p:cNvSpPr txBox="1">
            <a:spLocks noGrp="1"/>
          </p:cNvSpPr>
          <p:nvPr>
            <p:ph type="title"/>
          </p:nvPr>
        </p:nvSpPr>
        <p:spPr>
          <a:xfrm>
            <a:off x="584744" y="317283"/>
            <a:ext cx="10515717" cy="15180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500"/>
            </a:lvl1pPr>
          </a:lstStyle>
          <a:p>
            <a:r>
              <a:rPr lang="en-US" altLang="ko-KR" sz="4000" b="1" dirty="0" smtClean="0"/>
              <a:t>E</a:t>
            </a:r>
            <a:r>
              <a:rPr lang="en-US" sz="4000" b="1" dirty="0" smtClean="0"/>
              <a:t>xperiment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altLang="ko-KR" sz="3200" b="1" dirty="0">
                <a:solidFill>
                  <a:schemeClr val="bg2">
                    <a:lumMod val="50000"/>
                  </a:schemeClr>
                </a:solidFill>
              </a:rPr>
              <a:t>Inverse graphics with Derivatives</a:t>
            </a:r>
            <a:endParaRPr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1" name="Line"/>
          <p:cNvSpPr/>
          <p:nvPr/>
        </p:nvSpPr>
        <p:spPr>
          <a:xfrm>
            <a:off x="3955503" y="2547458"/>
            <a:ext cx="1854002" cy="1"/>
          </a:xfrm>
          <a:prstGeom prst="line">
            <a:avLst/>
          </a:prstGeom>
          <a:ln w="127000">
            <a:solidFill>
              <a:srgbClr val="00B050"/>
            </a:solidFill>
            <a:miter/>
            <a:tailEnd type="triangle"/>
          </a:ln>
        </p:spPr>
        <p:txBody>
          <a:bodyPr lIns="32147" tIns="32147" rIns="32147" bIns="32147"/>
          <a:lstStyle/>
          <a:p>
            <a:pPr defTabSz="642938">
              <a:defRPr sz="2400" b="0">
                <a:solidFill>
                  <a:srgbClr val="001E38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22" name="Line"/>
          <p:cNvSpPr/>
          <p:nvPr/>
        </p:nvSpPr>
        <p:spPr>
          <a:xfrm flipH="1" flipV="1">
            <a:off x="3866884" y="3129493"/>
            <a:ext cx="2031239" cy="1"/>
          </a:xfrm>
          <a:prstGeom prst="line">
            <a:avLst/>
          </a:prstGeom>
          <a:ln w="127000">
            <a:solidFill>
              <a:srgbClr val="003FF0"/>
            </a:solidFill>
            <a:miter/>
            <a:tailEnd type="triangle"/>
          </a:ln>
        </p:spPr>
        <p:txBody>
          <a:bodyPr lIns="32147" tIns="32147" rIns="32147" bIns="32147"/>
          <a:lstStyle/>
          <a:p>
            <a:pPr defTabSz="642938">
              <a:defRPr sz="2400" b="0">
                <a:solidFill>
                  <a:srgbClr val="001E38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23" name="Line"/>
          <p:cNvSpPr/>
          <p:nvPr/>
        </p:nvSpPr>
        <p:spPr>
          <a:xfrm>
            <a:off x="8139215" y="2248588"/>
            <a:ext cx="1200762" cy="1200762"/>
          </a:xfrm>
          <a:prstGeom prst="line">
            <a:avLst/>
          </a:prstGeom>
          <a:ln w="127000">
            <a:solidFill>
              <a:srgbClr val="00B050"/>
            </a:solidFill>
            <a:miter/>
            <a:tailEnd type="triangle"/>
          </a:ln>
        </p:spPr>
        <p:txBody>
          <a:bodyPr lIns="32147" tIns="32147" rIns="32147" bIns="32147"/>
          <a:lstStyle/>
          <a:p>
            <a:pPr defTabSz="642938">
              <a:defRPr sz="2400" b="0">
                <a:solidFill>
                  <a:srgbClr val="001E38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24" name="Line"/>
          <p:cNvSpPr/>
          <p:nvPr/>
        </p:nvSpPr>
        <p:spPr>
          <a:xfrm flipH="1" flipV="1">
            <a:off x="8010053" y="2671332"/>
            <a:ext cx="900607" cy="900607"/>
          </a:xfrm>
          <a:prstGeom prst="line">
            <a:avLst/>
          </a:prstGeom>
          <a:ln w="127000">
            <a:solidFill>
              <a:srgbClr val="003FF0"/>
            </a:solidFill>
            <a:miter/>
            <a:tailEnd type="triangle"/>
          </a:ln>
        </p:spPr>
        <p:txBody>
          <a:bodyPr lIns="32147" tIns="32147" rIns="32147" bIns="32147"/>
          <a:lstStyle/>
          <a:p>
            <a:pPr defTabSz="642938">
              <a:defRPr sz="2400" b="0">
                <a:solidFill>
                  <a:srgbClr val="001E38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" name="3D scene"/>
              <p:cNvSpPr txBox="1"/>
              <p:nvPr/>
            </p:nvSpPr>
            <p:spPr>
              <a:xfrm>
                <a:off x="2262099" y="1641871"/>
                <a:ext cx="1092124" cy="37269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32146" tIns="32146" rIns="32146" bIns="32146">
                <a:spAutoFit/>
              </a:bodyPr>
              <a:lstStyle>
                <a:lvl1pPr algn="l" defTabSz="1285875">
                  <a:defRPr sz="6000" b="0"/>
                </a:lvl1pPr>
              </a:lstStyle>
              <a:p>
                <a:r>
                  <a:rPr lang="en-US" sz="2000" dirty="0" smtClean="0"/>
                  <a:t>U</a:t>
                </a:r>
                <a:r>
                  <a:rPr sz="2000" dirty="0" smtClean="0"/>
                  <a:t>pdate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sz="2000" dirty="0"/>
              </a:p>
            </p:txBody>
          </p:sp>
        </mc:Choice>
        <mc:Fallback>
          <p:sp>
            <p:nvSpPr>
              <p:cNvPr id="225" name="3D sce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099" y="1641871"/>
                <a:ext cx="1092124" cy="372696"/>
              </a:xfrm>
              <a:prstGeom prst="rect">
                <a:avLst/>
              </a:prstGeom>
              <a:blipFill>
                <a:blip r:embed="rId4"/>
                <a:stretch>
                  <a:fillRect l="-11173" t="-11475" r="-4469" b="-3278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6" name="living_room_target.png" descr="living_room_target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15888" y="4351595"/>
            <a:ext cx="1854002" cy="1854002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3D scene"/>
          <p:cNvSpPr txBox="1"/>
          <p:nvPr/>
        </p:nvSpPr>
        <p:spPr>
          <a:xfrm>
            <a:off x="1359932" y="3658323"/>
            <a:ext cx="2658322" cy="1911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2146" tIns="32146" rIns="32146" bIns="32146">
            <a:spAutoFit/>
          </a:bodyPr>
          <a:lstStyle/>
          <a:p>
            <a:pPr defTabSz="642938">
              <a:defRPr sz="6000" b="0"/>
            </a:pPr>
            <a:r>
              <a:rPr lang="en-US" altLang="ko-KR" sz="2400" dirty="0" smtClean="0"/>
              <a:t>Possible parameters:</a:t>
            </a:r>
            <a:endParaRPr sz="2400" dirty="0"/>
          </a:p>
          <a:p>
            <a:pPr defTabSz="642938">
              <a:defRPr sz="6000" b="0"/>
            </a:pPr>
            <a:r>
              <a:rPr lang="en-US" altLang="ko-KR" sz="2400" dirty="0" smtClean="0"/>
              <a:t>p</a:t>
            </a:r>
            <a:r>
              <a:rPr sz="2400" dirty="0" smtClean="0"/>
              <a:t>ositions</a:t>
            </a:r>
            <a:r>
              <a:rPr lang="en-US" sz="2400" dirty="0" smtClean="0"/>
              <a:t> </a:t>
            </a:r>
            <a:r>
              <a:rPr lang="en-US" altLang="ko-KR" sz="2400" dirty="0" smtClean="0"/>
              <a:t>of vertices</a:t>
            </a:r>
            <a:endParaRPr sz="2400" dirty="0"/>
          </a:p>
          <a:p>
            <a:pPr defTabSz="642938">
              <a:defRPr sz="6000" b="0"/>
            </a:pPr>
            <a:r>
              <a:rPr sz="2400" dirty="0"/>
              <a:t>camera pose</a:t>
            </a:r>
          </a:p>
          <a:p>
            <a:pPr defTabSz="642938">
              <a:defRPr sz="6000" b="0"/>
            </a:pPr>
            <a:r>
              <a:rPr sz="2400" dirty="0"/>
              <a:t>materials</a:t>
            </a:r>
          </a:p>
          <a:p>
            <a:pPr defTabSz="642938">
              <a:defRPr sz="6000" b="0"/>
            </a:pPr>
            <a:r>
              <a:rPr sz="2400" dirty="0"/>
              <a:t>…</a:t>
            </a:r>
          </a:p>
        </p:txBody>
      </p:sp>
      <p:sp>
        <p:nvSpPr>
          <p:cNvPr id="228" name="Line"/>
          <p:cNvSpPr/>
          <p:nvPr/>
        </p:nvSpPr>
        <p:spPr>
          <a:xfrm flipV="1">
            <a:off x="8193324" y="4835322"/>
            <a:ext cx="864098" cy="864098"/>
          </a:xfrm>
          <a:prstGeom prst="line">
            <a:avLst/>
          </a:prstGeom>
          <a:ln w="127000">
            <a:solidFill>
              <a:srgbClr val="00B050"/>
            </a:solidFill>
            <a:miter/>
            <a:tailEnd type="triangle"/>
          </a:ln>
        </p:spPr>
        <p:txBody>
          <a:bodyPr lIns="32147" tIns="32147" rIns="32147" bIns="32147"/>
          <a:lstStyle/>
          <a:p>
            <a:pPr defTabSz="642938">
              <a:defRPr sz="2400" b="0">
                <a:solidFill>
                  <a:srgbClr val="001E38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pic>
        <p:nvPicPr>
          <p:cNvPr id="229" name="living_room_init.png" descr="living_room_init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29863" y="1940220"/>
            <a:ext cx="1710281" cy="171028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3D scene"/>
          <p:cNvSpPr txBox="1"/>
          <p:nvPr/>
        </p:nvSpPr>
        <p:spPr>
          <a:xfrm>
            <a:off x="6330950" y="3671389"/>
            <a:ext cx="922527" cy="434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2146" tIns="32146" rIns="32146" bIns="32146">
            <a:spAutoFit/>
          </a:bodyPr>
          <a:lstStyle>
            <a:lvl1pPr algn="l" defTabSz="1285875">
              <a:defRPr sz="6500" b="0"/>
            </a:lvl1pPr>
          </a:lstStyle>
          <a:p>
            <a:r>
              <a:rPr sz="2400" dirty="0"/>
              <a:t>image</a:t>
            </a:r>
          </a:p>
        </p:txBody>
      </p:sp>
      <p:sp>
        <p:nvSpPr>
          <p:cNvPr id="232" name="3D scene"/>
          <p:cNvSpPr txBox="1"/>
          <p:nvPr/>
        </p:nvSpPr>
        <p:spPr>
          <a:xfrm>
            <a:off x="6415506" y="6210310"/>
            <a:ext cx="892519" cy="434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2146" tIns="32146" rIns="32146" bIns="32146">
            <a:spAutoFit/>
          </a:bodyPr>
          <a:lstStyle>
            <a:lvl1pPr algn="l" defTabSz="1285875">
              <a:defRPr sz="6500" b="0"/>
            </a:lvl1pPr>
          </a:lstStyle>
          <a:p>
            <a:r>
              <a:rPr sz="2400" dirty="0"/>
              <a:t>target</a:t>
            </a:r>
          </a:p>
        </p:txBody>
      </p:sp>
      <p:sp>
        <p:nvSpPr>
          <p:cNvPr id="233" name="∇ loss"/>
          <p:cNvSpPr/>
          <p:nvPr/>
        </p:nvSpPr>
        <p:spPr>
          <a:xfrm>
            <a:off x="8536807" y="3792796"/>
            <a:ext cx="2029645" cy="830799"/>
          </a:xfrm>
          <a:prstGeom prst="roundRect">
            <a:avLst>
              <a:gd name="adj" fmla="val 35641"/>
            </a:avLst>
          </a:prstGeom>
          <a:solidFill>
            <a:srgbClr val="E0633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229" tIns="50229" rIns="50229" bIns="50229" anchor="ctr"/>
          <a:lstStyle/>
          <a:p>
            <a:pPr lvl="1" defTabSz="577639">
              <a:defRPr sz="6500" b="0">
                <a:solidFill>
                  <a:srgbClr val="FFFFFF"/>
                </a:solidFill>
              </a:defRPr>
            </a:pPr>
            <a:r>
              <a:rPr sz="2400" dirty="0"/>
              <a:t>∇ loss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39048" y="2193804"/>
            <a:ext cx="193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L1 distance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9940413" y="2671332"/>
            <a:ext cx="373626" cy="133039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ine"/>
          <p:cNvSpPr/>
          <p:nvPr/>
        </p:nvSpPr>
        <p:spPr>
          <a:xfrm>
            <a:off x="8585046" y="1220588"/>
            <a:ext cx="1215673" cy="1"/>
          </a:xfrm>
          <a:prstGeom prst="line">
            <a:avLst/>
          </a:prstGeom>
          <a:ln w="127000">
            <a:solidFill>
              <a:srgbClr val="00B050"/>
            </a:solidFill>
            <a:miter/>
            <a:tailEnd type="triangle"/>
          </a:ln>
        </p:spPr>
        <p:txBody>
          <a:bodyPr lIns="32147" tIns="32147" rIns="32147" bIns="32147"/>
          <a:lstStyle/>
          <a:p>
            <a:pPr defTabSz="642938">
              <a:defRPr sz="2400" b="0">
                <a:solidFill>
                  <a:srgbClr val="001E38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1" name="Line"/>
          <p:cNvSpPr/>
          <p:nvPr/>
        </p:nvSpPr>
        <p:spPr>
          <a:xfrm flipH="1">
            <a:off x="8585046" y="1737206"/>
            <a:ext cx="1215674" cy="1"/>
          </a:xfrm>
          <a:prstGeom prst="line">
            <a:avLst/>
          </a:prstGeom>
          <a:ln w="127000">
            <a:solidFill>
              <a:srgbClr val="003FF0"/>
            </a:solidFill>
            <a:miter/>
            <a:tailEnd type="triangle"/>
          </a:ln>
        </p:spPr>
        <p:txBody>
          <a:bodyPr lIns="32147" tIns="32147" rIns="32147" bIns="32147"/>
          <a:lstStyle/>
          <a:p>
            <a:pPr defTabSz="642938">
              <a:defRPr sz="2400" b="0">
                <a:solidFill>
                  <a:srgbClr val="001E38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5" name="TextBox 4"/>
          <p:cNvSpPr txBox="1"/>
          <p:nvPr/>
        </p:nvSpPr>
        <p:spPr>
          <a:xfrm>
            <a:off x="9826106" y="1029521"/>
            <a:ext cx="1274355" cy="37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826107" y="1548265"/>
            <a:ext cx="1274355" cy="37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727474" y="6392091"/>
            <a:ext cx="235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Tzu-Mao’s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4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Inverse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graphics with Derivatives</a:t>
            </a:r>
          </a:p>
        </p:txBody>
      </p:sp>
      <p:pic>
        <p:nvPicPr>
          <p:cNvPr id="18" name="bunny_target.png" descr="bunny_targe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01479" y="2466354"/>
            <a:ext cx="2982482" cy="2982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bunny.mov" descr="bunny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158047" y="2466353"/>
            <a:ext cx="2982483" cy="298248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9727474" y="6392091"/>
            <a:ext cx="235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Tzu-Mao’s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3519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graphics with Derivatives</a:t>
            </a:r>
          </a:p>
        </p:txBody>
      </p:sp>
      <p:sp>
        <p:nvSpPr>
          <p:cNvPr id="18" name="線"/>
          <p:cNvSpPr/>
          <p:nvPr/>
        </p:nvSpPr>
        <p:spPr>
          <a:xfrm>
            <a:off x="4005458" y="5376910"/>
            <a:ext cx="5416126" cy="0"/>
          </a:xfrm>
          <a:prstGeom prst="line">
            <a:avLst/>
          </a:prstGeom>
          <a:ln w="177800">
            <a:solidFill>
              <a:srgbClr val="000000"/>
            </a:solidFill>
            <a:miter lim="400000"/>
            <a:tailEnd type="triangle"/>
          </a:ln>
        </p:spPr>
        <p:txBody>
          <a:bodyPr lIns="64292" tIns="64292" rIns="64292" bIns="64292"/>
          <a:lstStyle/>
          <a:p>
            <a:pPr algn="l" defTabSz="1285875">
              <a:defRPr sz="24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線"/>
          <p:cNvSpPr/>
          <p:nvPr/>
        </p:nvSpPr>
        <p:spPr>
          <a:xfrm flipV="1">
            <a:off x="4079688" y="2510332"/>
            <a:ext cx="1" cy="2892305"/>
          </a:xfrm>
          <a:prstGeom prst="line">
            <a:avLst/>
          </a:prstGeom>
          <a:ln w="177800">
            <a:solidFill>
              <a:srgbClr val="000000"/>
            </a:solidFill>
            <a:miter lim="400000"/>
            <a:tailEnd type="triangle"/>
          </a:ln>
        </p:spPr>
        <p:txBody>
          <a:bodyPr lIns="64292" tIns="64292" rIns="64292" bIns="64292"/>
          <a:lstStyle/>
          <a:p>
            <a:pPr algn="l" defTabSz="1285875">
              <a:defRPr sz="24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" name="3D scene"/>
          <p:cNvSpPr txBox="1"/>
          <p:nvPr/>
        </p:nvSpPr>
        <p:spPr>
          <a:xfrm>
            <a:off x="8946744" y="3638598"/>
            <a:ext cx="1234761" cy="470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228" tIns="50228" rIns="50228" bIns="50228" anchor="ctr">
            <a:spAutoFit/>
          </a:bodyPr>
          <a:lstStyle>
            <a:lvl1pPr defTabSz="577638">
              <a:defRPr sz="8000" b="0"/>
            </a:lvl1pPr>
          </a:lstStyle>
          <a:p>
            <a:r>
              <a:rPr sz="2400" dirty="0"/>
              <a:t>3D scene</a:t>
            </a:r>
          </a:p>
        </p:txBody>
      </p:sp>
      <p:sp>
        <p:nvSpPr>
          <p:cNvPr id="21" name="接続の線"/>
          <p:cNvSpPr/>
          <p:nvPr/>
        </p:nvSpPr>
        <p:spPr>
          <a:xfrm>
            <a:off x="4553994" y="2828015"/>
            <a:ext cx="4326285" cy="2298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21600" y="0"/>
                </a:moveTo>
                <a:cubicBezTo>
                  <a:pt x="9991" y="21586"/>
                  <a:pt x="2791" y="21600"/>
                  <a:pt x="0" y="41"/>
                </a:cubicBezTo>
              </a:path>
            </a:pathLst>
          </a:custGeom>
          <a:ln w="1143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64292" tIns="64292" rIns="64292" bIns="64292"/>
          <a:lstStyle/>
          <a:p>
            <a:pPr algn="l" defTabSz="1285875">
              <a:defRPr sz="24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線"/>
          <p:cNvSpPr/>
          <p:nvPr/>
        </p:nvSpPr>
        <p:spPr>
          <a:xfrm flipH="1">
            <a:off x="7042077" y="4039423"/>
            <a:ext cx="882228" cy="1013640"/>
          </a:xfrm>
          <a:prstGeom prst="line">
            <a:avLst/>
          </a:prstGeom>
          <a:ln w="139700">
            <a:solidFill>
              <a:schemeClr val="accent5">
                <a:lumOff val="-29866"/>
              </a:schemeClr>
            </a:solidFill>
            <a:miter lim="400000"/>
            <a:tailEnd type="triangle"/>
          </a:ln>
        </p:spPr>
        <p:txBody>
          <a:bodyPr lIns="64292" tIns="64292" rIns="64292" bIns="64292"/>
          <a:lstStyle/>
          <a:p>
            <a:pPr algn="l" defTabSz="1285875">
              <a:defRPr sz="24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3" name="bunny_target.png" descr="bunny_targe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75590" y="4541579"/>
            <a:ext cx="1494122" cy="1179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bunny.mov" descr="bunny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382059" y="3366822"/>
            <a:ext cx="1494123" cy="117932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distance…"/>
          <p:cNvSpPr txBox="1"/>
          <p:nvPr/>
        </p:nvSpPr>
        <p:spPr>
          <a:xfrm>
            <a:off x="2121008" y="2896676"/>
            <a:ext cx="1943960" cy="532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228" tIns="50228" rIns="50228" bIns="50228" anchor="ctr">
            <a:spAutoFit/>
          </a:bodyPr>
          <a:lstStyle/>
          <a:p>
            <a:r>
              <a:rPr lang="en-US" altLang="ko-KR" sz="2800" dirty="0"/>
              <a:t>Difference</a:t>
            </a:r>
          </a:p>
        </p:txBody>
      </p:sp>
      <p:sp>
        <p:nvSpPr>
          <p:cNvPr id="26" name="target"/>
          <p:cNvSpPr txBox="1"/>
          <p:nvPr/>
        </p:nvSpPr>
        <p:spPr>
          <a:xfrm>
            <a:off x="5677529" y="4027978"/>
            <a:ext cx="890243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8000" b="0"/>
            </a:lvl1pPr>
          </a:lstStyle>
          <a:p>
            <a:r>
              <a:rPr sz="2400" dirty="0"/>
              <a:t>target</a:t>
            </a:r>
          </a:p>
        </p:txBody>
      </p:sp>
      <p:sp>
        <p:nvSpPr>
          <p:cNvPr id="27" name="render"/>
          <p:cNvSpPr txBox="1"/>
          <p:nvPr/>
        </p:nvSpPr>
        <p:spPr>
          <a:xfrm>
            <a:off x="7476007" y="2786531"/>
            <a:ext cx="9866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8000" b="0"/>
            </a:lvl1pPr>
          </a:lstStyle>
          <a:p>
            <a:r>
              <a:rPr sz="2400" dirty="0"/>
              <a:t>render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27474" y="6392091"/>
            <a:ext cx="235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Tzu-Mao’s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0.00023 C -0.0017 0.00255 -0.00352 0.00556 -0.00495 0.00857 C -0.00547 0.00972 -0.00586 0.01111 -0.00638 0.0125 C -0.00703 0.01389 -0.00782 0.01574 -0.00847 0.01736 C -0.00886 0.01852 -0.00938 0.02014 -0.0099 0.02107 C -0.01068 0.02292 -0.01159 0.02454 -0.01263 0.02616 C -0.01433 0.03565 -0.01172 0.02431 -0.01537 0.03241 C -0.01589 0.03334 -0.01576 0.03519 -0.01615 0.03611 C -0.01641 0.03727 -0.01706 0.03773 -0.01745 0.03889 C -0.02123 0.04746 -0.01602 0.03727 -0.02084 0.04607 C -0.02136 0.04884 -0.0211 0.05232 -0.0224 0.05371 C -0.02435 0.05625 -0.02461 0.05625 -0.02644 0.05996 C -0.028 0.0632 -0.02839 0.06505 -0.02995 0.06759 C -0.03047 0.06852 -0.03138 0.06898 -0.03203 0.07014 C -0.03907 0.08171 -0.03347 0.07454 -0.03828 0.08009 C -0.03868 0.08125 -0.03907 0.08287 -0.03959 0.0838 C -0.04128 0.08681 -0.04258 0.08658 -0.04453 0.08889 C -0.04519 0.09005 -0.04571 0.09144 -0.04662 0.09259 C -0.04766 0.09445 -0.04883 0.09584 -0.05 0.09792 C -0.05222 0.10139 -0.05196 0.10232 -0.05482 0.10533 C -0.0556 0.10602 -0.05625 0.10625 -0.0569 0.10648 C -0.06211 0.11273 -0.05573 0.10533 -0.06185 0.11158 C -0.0625 0.11227 -0.06315 0.11343 -0.06381 0.11412 C -0.06485 0.11482 -0.06576 0.11482 -0.06667 0.11528 C -0.07097 0.11759 -0.06641 0.11574 -0.07214 0.11783 C -0.0737 0.11829 -0.07748 0.11921 -0.07904 0.12037 C -0.08021 0.12107 -0.08099 0.12199 -0.0819 0.12292 C -0.08334 0.12454 -0.08451 0.12685 -0.08594 0.12778 L -0.09219 0.13148 C -0.09297 0.13218 -0.09362 0.13287 -0.0944 0.13287 L -0.09844 0.13426 C -0.09922 0.13449 -0.1 0.13472 -0.10052 0.13542 C -0.10131 0.13611 -0.10196 0.1375 -0.10274 0.13796 C -0.10378 0.13866 -0.10508 0.13866 -0.10612 0.13912 C -0.10677 0.13935 -0.10743 0.14028 -0.10821 0.14051 C -0.10938 0.14097 -0.11055 0.14121 -0.11172 0.14167 C -0.11237 0.1419 -0.11302 0.14259 -0.11368 0.14283 C -0.11563 0.14398 -0.11927 0.14537 -0.11927 0.1456 C -0.12045 0.14676 -0.12162 0.14792 -0.12266 0.14931 C -0.12357 0.15 -0.12409 0.15116 -0.12487 0.15185 C -0.12565 0.15255 -0.1267 0.15255 -0.12761 0.15301 C -0.13685 0.1581 -0.12709 0.15347 -0.13516 0.15671 C -0.1362 0.15718 -0.13711 0.15787 -0.13802 0.15787 C -0.14115 0.15857 -0.1444 0.15857 -0.14766 0.15949 C -0.1556 0.16065 -0.15013 0.16065 -0.15391 0.16065 L -0.16628 0.16667 L -0.16433 0.17084 " pathEditMode="relative" rAng="0" ptsTypes="AAAAAAAAAAAAAAAAAAAAAAAAAAAAAAAAAAAAAAAAAAAAAAAA">
                                      <p:cBhvr>
                                        <p:cTn id="8" dur="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9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altLang="ko-KR" sz="3200" dirty="0" smtClean="0">
                <a:solidFill>
                  <a:schemeClr val="bg2">
                    <a:lumMod val="50000"/>
                  </a:schemeClr>
                </a:solidFill>
              </a:rPr>
              <a:t>3D adversarial examples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27474" y="6392091"/>
            <a:ext cx="235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Tzu-Mao’s slides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58" y="1545315"/>
            <a:ext cx="5123742" cy="513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Differentiation with respect to </a:t>
            </a:r>
            <a:r>
              <a:rPr lang="en-US" altLang="ko-KR" dirty="0" smtClean="0"/>
              <a:t>various scene parameters.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Exact </a:t>
            </a:r>
            <a:r>
              <a:rPr lang="en-US" altLang="ko-KR" dirty="0"/>
              <a:t>gradient </a:t>
            </a:r>
            <a:r>
              <a:rPr lang="en-US" altLang="ko-KR" dirty="0" smtClean="0"/>
              <a:t>(unbiased</a:t>
            </a:r>
            <a:r>
              <a:rPr lang="en-US" altLang="ko-KR" dirty="0"/>
              <a:t>) </a:t>
            </a:r>
            <a:r>
              <a:rPr lang="en-US" altLang="ko-KR" dirty="0" smtClean="0"/>
              <a:t>by adding the correction term using edge sampling.</a:t>
            </a:r>
          </a:p>
          <a:p>
            <a:endParaRPr lang="en-US" altLang="ko-KR" dirty="0"/>
          </a:p>
          <a:p>
            <a:r>
              <a:rPr lang="en-US" altLang="ko-KR" dirty="0" smtClean="0"/>
              <a:t>Efficient Monte Carlo sampling required, especially for edges.</a:t>
            </a:r>
            <a:endParaRPr lang="en-US" altLang="ko-KR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 </a:t>
            </a:r>
            <a:r>
              <a:rPr lang="en-US" altLang="ko-KR" dirty="0" smtClean="0"/>
              <a:t>Back propagation is (            ) mode automatic differentiation, which is useful when output has much smaller dimension than the input.</a:t>
            </a:r>
            <a:endParaRPr lang="en-US" dirty="0" smtClean="0"/>
          </a:p>
          <a:p>
            <a:pPr marL="457200" lvl="1" indent="0" algn="ctr">
              <a:buNone/>
            </a:pPr>
            <a:endParaRPr lang="en-US" altLang="ko-KR" dirty="0" smtClean="0"/>
          </a:p>
          <a:p>
            <a:pPr marL="457200" lvl="1" indent="0" algn="ctr">
              <a:buNone/>
            </a:pPr>
            <a:r>
              <a:rPr lang="en-US" altLang="ko-KR" dirty="0" smtClean="0"/>
              <a:t>(a) Forward             (b) Reverse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altLang="ko-KR" dirty="0" smtClean="0"/>
              <a:t>Gradient computed by 3D neural mesh renderer is (           ) because of linear interpolation, while differentiable MC ray tracer gives an estimation of (         ) gradient  </a:t>
            </a:r>
          </a:p>
          <a:p>
            <a:pPr marL="0" indent="0">
              <a:buNone/>
            </a:pPr>
            <a:r>
              <a:rPr lang="en-US" altLang="ko-KR" dirty="0" smtClean="0"/>
              <a:t>                    (a) approximate / exact     (b) exact / approximate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Gradient Estimation for Real-Time Adaptive Temporal </a:t>
            </a:r>
            <a:r>
              <a:rPr lang="en-US" dirty="0" smtClean="0"/>
              <a:t>Filtering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33" y="2192655"/>
            <a:ext cx="7139062" cy="38423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04626" y="6176963"/>
            <a:ext cx="214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/>
              <a:t>Review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50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Rendering as a function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1118937" y="2520616"/>
            <a:ext cx="3735805" cy="3248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3D mesh (vertices and surfaces)</a:t>
            </a:r>
            <a:endParaRPr lang="en-US" sz="2400" dirty="0"/>
          </a:p>
          <a:p>
            <a:pPr algn="ctr"/>
            <a:r>
              <a:rPr lang="en-US" altLang="ko-KR" sz="2400" dirty="0" smtClean="0"/>
              <a:t>c</a:t>
            </a:r>
            <a:r>
              <a:rPr lang="en-US" sz="2400" dirty="0" smtClean="0"/>
              <a:t>amera position</a:t>
            </a:r>
          </a:p>
          <a:p>
            <a:pPr algn="ctr"/>
            <a:r>
              <a:rPr lang="en-US" altLang="ko-KR" sz="2400" dirty="0" smtClean="0"/>
              <a:t>camera angle</a:t>
            </a:r>
            <a:endParaRPr lang="en-US" sz="2400" dirty="0"/>
          </a:p>
          <a:p>
            <a:pPr algn="ctr"/>
            <a:r>
              <a:rPr lang="en-US" altLang="ko-KR" sz="2400" dirty="0" smtClean="0"/>
              <a:t>l</a:t>
            </a:r>
            <a:r>
              <a:rPr lang="en-US" sz="2400" dirty="0" smtClean="0"/>
              <a:t>ight position</a:t>
            </a:r>
          </a:p>
          <a:p>
            <a:pPr algn="ctr"/>
            <a:r>
              <a:rPr lang="en-US" altLang="ko-KR" sz="2400" dirty="0" smtClean="0"/>
              <a:t>texture</a:t>
            </a:r>
          </a:p>
          <a:p>
            <a:pPr algn="ctr"/>
            <a:r>
              <a:rPr lang="en-US" altLang="ko-KR" sz="2400" dirty="0" smtClean="0"/>
              <a:t>….</a:t>
            </a:r>
            <a:endParaRPr lang="en-US" sz="2400" dirty="0"/>
          </a:p>
        </p:txBody>
      </p:sp>
      <p:sp>
        <p:nvSpPr>
          <p:cNvPr id="5" name="오른쪽 화살표 4"/>
          <p:cNvSpPr/>
          <p:nvPr/>
        </p:nvSpPr>
        <p:spPr>
          <a:xfrm>
            <a:off x="4882816" y="3413268"/>
            <a:ext cx="2454442" cy="820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Rendering</a:t>
            </a:r>
          </a:p>
        </p:txBody>
      </p:sp>
      <p:sp>
        <p:nvSpPr>
          <p:cNvPr id="6" name="타원 5"/>
          <p:cNvSpPr/>
          <p:nvPr/>
        </p:nvSpPr>
        <p:spPr>
          <a:xfrm>
            <a:off x="7337258" y="2520616"/>
            <a:ext cx="3735805" cy="3248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Pixel Color</a:t>
            </a:r>
          </a:p>
          <a:p>
            <a:pPr algn="ctr"/>
            <a:r>
              <a:rPr lang="en-US" sz="2400" dirty="0"/>
              <a:t>Scene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68201" y="4543920"/>
                <a:ext cx="3853227" cy="4389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201" y="4543920"/>
                <a:ext cx="3853227" cy="4389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204626" y="6176963"/>
            <a:ext cx="214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Introduction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02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</a:t>
            </a:r>
            <a:r>
              <a:rPr lang="en-US" dirty="0" smtClean="0"/>
              <a:t>ifferentiable </a:t>
            </a:r>
            <a:r>
              <a:rPr lang="en-US" altLang="ko-KR" dirty="0"/>
              <a:t>r</a:t>
            </a:r>
            <a:r>
              <a:rPr lang="en-US" dirty="0"/>
              <a:t>endering?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1118937" y="2520616"/>
            <a:ext cx="3735805" cy="3248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3D mesh (vertices and surfaces)</a:t>
            </a:r>
            <a:endParaRPr lang="en-US" sz="2400" dirty="0"/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amera position</a:t>
            </a:r>
          </a:p>
          <a:p>
            <a:pPr algn="ctr"/>
            <a:r>
              <a:rPr lang="en-US" altLang="ko-KR" sz="2400" dirty="0" smtClean="0"/>
              <a:t>camera angle</a:t>
            </a:r>
            <a:endParaRPr lang="en-US" sz="2400" dirty="0"/>
          </a:p>
          <a:p>
            <a:pPr algn="ctr"/>
            <a:r>
              <a:rPr lang="en-US" altLang="ko-KR" sz="2400" dirty="0" smtClean="0"/>
              <a:t>l</a:t>
            </a:r>
            <a:r>
              <a:rPr lang="en-US" sz="2400" dirty="0" smtClean="0"/>
              <a:t>ight position</a:t>
            </a:r>
          </a:p>
          <a:p>
            <a:pPr algn="ctr"/>
            <a:r>
              <a:rPr lang="en-US" altLang="ko-KR" sz="2400" dirty="0" smtClean="0"/>
              <a:t>texture</a:t>
            </a:r>
          </a:p>
          <a:p>
            <a:pPr algn="ctr"/>
            <a:r>
              <a:rPr lang="en-US" altLang="ko-KR" sz="2400" dirty="0" smtClean="0"/>
              <a:t>….</a:t>
            </a:r>
            <a:endParaRPr lang="en-US" sz="2400" dirty="0"/>
          </a:p>
        </p:txBody>
      </p:sp>
      <p:sp>
        <p:nvSpPr>
          <p:cNvPr id="5" name="오른쪽 화살표 4"/>
          <p:cNvSpPr/>
          <p:nvPr/>
        </p:nvSpPr>
        <p:spPr>
          <a:xfrm>
            <a:off x="4882816" y="3413268"/>
            <a:ext cx="2454442" cy="820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Rendering</a:t>
            </a:r>
          </a:p>
        </p:txBody>
      </p:sp>
      <p:sp>
        <p:nvSpPr>
          <p:cNvPr id="6" name="타원 5"/>
          <p:cNvSpPr/>
          <p:nvPr/>
        </p:nvSpPr>
        <p:spPr>
          <a:xfrm>
            <a:off x="7337258" y="2520616"/>
            <a:ext cx="3735805" cy="3248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Pixel Color</a:t>
            </a:r>
          </a:p>
          <a:p>
            <a:pPr algn="ctr"/>
            <a:r>
              <a:rPr lang="en-US" sz="2400" dirty="0"/>
              <a:t>Scene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68201" y="4543920"/>
                <a:ext cx="3853227" cy="4389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201" y="4543920"/>
                <a:ext cx="3853227" cy="4389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404729" y="5857085"/>
                <a:ext cx="31801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000" dirty="0"/>
                  <a:t>differentiable as a function of (       )?</a:t>
                </a:r>
                <a:endParaRPr 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729" y="5857085"/>
                <a:ext cx="3180169" cy="707886"/>
              </a:xfrm>
              <a:prstGeom prst="rect">
                <a:avLst/>
              </a:prstGeom>
              <a:blipFill>
                <a:blip r:embed="rId3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204626" y="6176963"/>
            <a:ext cx="214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Introduction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0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</a:t>
            </a:r>
            <a:r>
              <a:rPr lang="en-US" dirty="0" smtClean="0"/>
              <a:t>ifferentiable </a:t>
            </a:r>
            <a:r>
              <a:rPr lang="en-US" altLang="ko-KR" dirty="0"/>
              <a:t>r</a:t>
            </a:r>
            <a:r>
              <a:rPr lang="en-US" dirty="0"/>
              <a:t>endering?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1118937" y="2520616"/>
            <a:ext cx="3735805" cy="3248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3D mesh (vertices and surfaces)</a:t>
            </a:r>
            <a:endParaRPr lang="en-US" sz="2400" dirty="0"/>
          </a:p>
          <a:p>
            <a:pPr algn="ctr"/>
            <a:r>
              <a:rPr lang="en-US" altLang="ko-KR" sz="2400" dirty="0" smtClean="0">
                <a:solidFill>
                  <a:srgbClr val="FFC000"/>
                </a:solidFill>
              </a:rPr>
              <a:t>c</a:t>
            </a:r>
            <a:r>
              <a:rPr lang="en-US" sz="2400" dirty="0" smtClean="0">
                <a:solidFill>
                  <a:srgbClr val="FFC000"/>
                </a:solidFill>
              </a:rPr>
              <a:t>amera position</a:t>
            </a:r>
          </a:p>
          <a:p>
            <a:pPr algn="ctr"/>
            <a:r>
              <a:rPr lang="en-US" altLang="ko-KR" sz="2400" dirty="0" smtClean="0"/>
              <a:t>camera angle</a:t>
            </a:r>
            <a:endParaRPr lang="en-US" sz="2400" dirty="0"/>
          </a:p>
          <a:p>
            <a:pPr algn="ctr"/>
            <a:r>
              <a:rPr lang="en-US" altLang="ko-KR" sz="2400" dirty="0" smtClean="0"/>
              <a:t>l</a:t>
            </a:r>
            <a:r>
              <a:rPr lang="en-US" sz="2400" dirty="0" smtClean="0"/>
              <a:t>ight position</a:t>
            </a:r>
          </a:p>
          <a:p>
            <a:pPr algn="ctr"/>
            <a:r>
              <a:rPr lang="en-US" altLang="ko-KR" sz="2400" dirty="0" smtClean="0"/>
              <a:t>texture</a:t>
            </a:r>
          </a:p>
          <a:p>
            <a:pPr algn="ctr"/>
            <a:r>
              <a:rPr lang="en-US" altLang="ko-KR" sz="2400" dirty="0" smtClean="0"/>
              <a:t>….</a:t>
            </a:r>
            <a:endParaRPr lang="en-US" sz="2400" dirty="0"/>
          </a:p>
        </p:txBody>
      </p:sp>
      <p:sp>
        <p:nvSpPr>
          <p:cNvPr id="5" name="오른쪽 화살표 4"/>
          <p:cNvSpPr/>
          <p:nvPr/>
        </p:nvSpPr>
        <p:spPr>
          <a:xfrm>
            <a:off x="4882816" y="3413268"/>
            <a:ext cx="2454442" cy="820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Rendering</a:t>
            </a:r>
          </a:p>
        </p:txBody>
      </p:sp>
      <p:sp>
        <p:nvSpPr>
          <p:cNvPr id="6" name="타원 5"/>
          <p:cNvSpPr/>
          <p:nvPr/>
        </p:nvSpPr>
        <p:spPr>
          <a:xfrm>
            <a:off x="7337258" y="2520616"/>
            <a:ext cx="3735805" cy="3248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Pixel Color</a:t>
            </a:r>
          </a:p>
          <a:p>
            <a:pPr algn="ctr"/>
            <a:r>
              <a:rPr lang="en-US" sz="2400" dirty="0"/>
              <a:t>Scene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68201" y="4543920"/>
                <a:ext cx="3853227" cy="4389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201" y="4543920"/>
                <a:ext cx="3853227" cy="4389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404729" y="5857085"/>
                <a:ext cx="31801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000" dirty="0"/>
                  <a:t>differentiable as a function of (       )?</a:t>
                </a:r>
                <a:endParaRPr 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729" y="5857085"/>
                <a:ext cx="3180169" cy="707886"/>
              </a:xfrm>
              <a:prstGeom prst="rect">
                <a:avLst/>
              </a:prstGeom>
              <a:blipFill>
                <a:blip r:embed="rId3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204626" y="6176963"/>
            <a:ext cx="214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Introduction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60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1006</Words>
  <Application>Microsoft Office PowerPoint</Application>
  <PresentationFormat>Widescreen</PresentationFormat>
  <Paragraphs>345</Paragraphs>
  <Slides>45</Slides>
  <Notes>3</Notes>
  <HiddenSlides>2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Helvetica Neue Medium</vt:lpstr>
      <vt:lpstr>맑은 고딕</vt:lpstr>
      <vt:lpstr>Arial</vt:lpstr>
      <vt:lpstr>Calibri</vt:lpstr>
      <vt:lpstr>Calibri Light</vt:lpstr>
      <vt:lpstr>Cambria Math</vt:lpstr>
      <vt:lpstr>Helvetica</vt:lpstr>
      <vt:lpstr>Office Theme</vt:lpstr>
      <vt:lpstr>Differentiable Rendering: two techniques</vt:lpstr>
      <vt:lpstr>Review</vt:lpstr>
      <vt:lpstr>Denoising Monte Carlo Sequences</vt:lpstr>
      <vt:lpstr>Recurrent Denoising Autoencoder </vt:lpstr>
      <vt:lpstr>Gradient Estimation for Real-Time Adaptive Temporal Filtering</vt:lpstr>
      <vt:lpstr>Introduction</vt:lpstr>
      <vt:lpstr>Rendering as a function</vt:lpstr>
      <vt:lpstr>Differentiable rendering?</vt:lpstr>
      <vt:lpstr>Differentiable rendering?</vt:lpstr>
      <vt:lpstr>Differentiable rendering?</vt:lpstr>
      <vt:lpstr>Differentiable rendering?</vt:lpstr>
      <vt:lpstr>Why differentiable rendering?  </vt:lpstr>
      <vt:lpstr>Background</vt:lpstr>
      <vt:lpstr>Automatic Differentiation(AD) </vt:lpstr>
      <vt:lpstr>Automatic Differentiation(AD) </vt:lpstr>
      <vt:lpstr>Automatic Differentiation(AD) </vt:lpstr>
      <vt:lpstr>Gradient Descent</vt:lpstr>
      <vt:lpstr>Neural 3D Mesh Renderer</vt:lpstr>
      <vt:lpstr>Overview</vt:lpstr>
      <vt:lpstr>Observation</vt:lpstr>
      <vt:lpstr>Observation</vt:lpstr>
      <vt:lpstr>Observation</vt:lpstr>
      <vt:lpstr>Rasterization of a single face</vt:lpstr>
      <vt:lpstr>Rasterization of a single face</vt:lpstr>
      <vt:lpstr>Rasterization of multiple faces </vt:lpstr>
      <vt:lpstr>Experiment:  Single image 3D reconstruction</vt:lpstr>
      <vt:lpstr>Result</vt:lpstr>
      <vt:lpstr>PowerPoint Presentation</vt:lpstr>
      <vt:lpstr>Result 2</vt:lpstr>
      <vt:lpstr>Summary</vt:lpstr>
      <vt:lpstr>Differentiable Monte Carlo Ray Tracing through Edge Sampling</vt:lpstr>
      <vt:lpstr>Overview</vt:lpstr>
      <vt:lpstr>Primary visibility</vt:lpstr>
      <vt:lpstr>Primary visibility</vt:lpstr>
      <vt:lpstr>Primary visibility (Leibniz’s rule)</vt:lpstr>
      <vt:lpstr>Primary Visibility  MC estimator for the gradient</vt:lpstr>
      <vt:lpstr>Secondary visibility </vt:lpstr>
      <vt:lpstr>Secondary visibility </vt:lpstr>
      <vt:lpstr>Secondary visibility </vt:lpstr>
      <vt:lpstr>Experiment Inverse graphics with Derivatives</vt:lpstr>
      <vt:lpstr>Result Inverse graphics with Derivatives</vt:lpstr>
      <vt:lpstr>Inverse graphics with Derivatives</vt:lpstr>
      <vt:lpstr>Result 3D adversarial examples</vt:lpstr>
      <vt:lpstr>Summary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Differentiable Rendering</dc:title>
  <dc:creator>Yu Hangyeol</dc:creator>
  <cp:lastModifiedBy>Yu Hangyeol</cp:lastModifiedBy>
  <cp:revision>44</cp:revision>
  <dcterms:created xsi:type="dcterms:W3CDTF">2019-05-27T10:33:20Z</dcterms:created>
  <dcterms:modified xsi:type="dcterms:W3CDTF">2019-05-27T18:54:04Z</dcterms:modified>
</cp:coreProperties>
</file>