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9" r:id="rId6"/>
    <p:sldId id="260" r:id="rId7"/>
    <p:sldId id="268" r:id="rId8"/>
    <p:sldId id="266" r:id="rId9"/>
    <p:sldId id="267" r:id="rId10"/>
    <p:sldId id="272" r:id="rId11"/>
    <p:sldId id="283" r:id="rId12"/>
    <p:sldId id="265" r:id="rId13"/>
    <p:sldId id="270" r:id="rId14"/>
    <p:sldId id="271" r:id="rId15"/>
    <p:sldId id="273" r:id="rId16"/>
    <p:sldId id="274" r:id="rId17"/>
    <p:sldId id="275" r:id="rId18"/>
    <p:sldId id="264" r:id="rId19"/>
    <p:sldId id="263" r:id="rId20"/>
    <p:sldId id="276" r:id="rId21"/>
    <p:sldId id="278" r:id="rId22"/>
    <p:sldId id="279" r:id="rId23"/>
    <p:sldId id="280" r:id="rId24"/>
    <p:sldId id="262" r:id="rId25"/>
    <p:sldId id="26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66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63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2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ko-K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ko-K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altLang="ko-K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altLang="ko-K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altLang="ko-K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altLang="ko-K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altLang="ko-K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altLang="ko-K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altLang="ko-K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altLang="ko-K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altLang="ko-K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altLang="ko-KR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굴림" pitchFamily="50" charset="-127"/>
                  <a:cs typeface="+mn-cs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altLang="ko-KR" noProof="0" smtClean="0"/>
              <a:t>Klik for at redigere titeltypografi i masteren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GB" altLang="ko-KR" noProof="0" smtClean="0"/>
              <a:t>Klik for at redigere undertiteltypografien i masteren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D689199-C2D7-44D0-AA7E-9F06B0253D71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7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405BF04-6CFB-409C-8B01-64D5D2AA2A70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7C3CD127-8623-455D-92AF-21550AA03D98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9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05CEB374-4BA8-47A3-B089-9DBE53FD9C22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23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0D5AEB28-F13F-4FFD-BBB6-18033D5082BD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50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43F1698C-9E47-43F8-809F-92B0CD49D86F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3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21776B32-086F-411E-A598-4B57C79FA7AD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1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2043DAAB-809E-4005-9A62-2FB47B33D66E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1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10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7020EF83-3B6F-44DF-8D24-0B42D041FDAB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98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5BFD873E-DFD0-42DC-BEAC-1F709669D30C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4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1EE44BF4-D068-4198-A9E2-C8F6CD444FAB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9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49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03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6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9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32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14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12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88F31A7-A6F3-414B-A27A-38604AAEDD2B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C362642-D30A-4198-90F3-3CD3D1B56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  <a:ea typeface="굴림" panose="020B0600000101010101" pitchFamily="50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26F8888C-A3E6-4813-96D3-41E6270E5727}" type="slidenum">
              <a:rPr lang="en-GB" altLang="ko-KR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ko-KR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ko-K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ko-K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ko-K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Klik for at redigere titeltypografi i masteren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smtClean="0"/>
              <a:t>Klik for at redigere teksttypografierne i masteren</a:t>
            </a:r>
          </a:p>
          <a:p>
            <a:pPr lvl="1"/>
            <a:r>
              <a:rPr lang="en-GB" altLang="ko-KR" smtClean="0"/>
              <a:t>Andet niveau</a:t>
            </a:r>
          </a:p>
          <a:p>
            <a:pPr lvl="2"/>
            <a:r>
              <a:rPr lang="en-GB" altLang="ko-KR" smtClean="0"/>
              <a:t>Tredje niveau</a:t>
            </a:r>
          </a:p>
          <a:p>
            <a:pPr lvl="3"/>
            <a:r>
              <a:rPr lang="en-GB" altLang="ko-KR" smtClean="0"/>
              <a:t>Fjerde niveau</a:t>
            </a:r>
          </a:p>
          <a:p>
            <a:pPr lvl="4"/>
            <a:r>
              <a:rPr lang="en-GB" altLang="ko-KR" smtClean="0"/>
              <a:t>Femte niveau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GB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l-tutorial.org/" TargetMode="External"/><Relationship Id="rId2" Type="http://schemas.openxmlformats.org/officeDocument/2006/relationships/hyperlink" Target="http://nehe.gamedev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av1Lrr" TargetMode="External"/><Relationship Id="rId2" Type="http://schemas.openxmlformats.org/officeDocument/2006/relationships/hyperlink" Target="https://www.opengl.org/resources/libraries/glut/glutdlls37beta.zi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CS380 Lab 1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2017 Spring</a:t>
            </a:r>
          </a:p>
          <a:p>
            <a:r>
              <a:rPr lang="en-US" altLang="ko-KR" dirty="0" err="1" smtClean="0"/>
              <a:t>Myungbae</a:t>
            </a:r>
            <a:r>
              <a:rPr lang="en-US" altLang="ko-KR" dirty="0" smtClean="0"/>
              <a:t> Son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069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Download GLUT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For standard compliance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</a:rPr>
              <a:t>Create GL folder inside the </a:t>
            </a:r>
            <a:r>
              <a:rPr lang="en-US" altLang="ko-KR" dirty="0" smtClean="0">
                <a:solidFill>
                  <a:srgbClr val="000000"/>
                </a:solidFill>
              </a:rPr>
              <a:t>folder</a:t>
            </a:r>
          </a:p>
          <a:p>
            <a:pPr lvl="1"/>
            <a:r>
              <a:rPr lang="en-US" altLang="ko-KR" dirty="0" smtClean="0">
                <a:solidFill>
                  <a:srgbClr val="000000"/>
                </a:solidFill>
              </a:rPr>
              <a:t>Move </a:t>
            </a:r>
            <a:r>
              <a:rPr lang="en-US" altLang="ko-KR" dirty="0" err="1" smtClean="0">
                <a:solidFill>
                  <a:srgbClr val="000000"/>
                </a:solidFill>
              </a:rPr>
              <a:t>glut.h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rgbClr val="000000"/>
                </a:solidFill>
              </a:rPr>
              <a:t>into </a:t>
            </a:r>
            <a:r>
              <a:rPr lang="en-US" altLang="ko-KR" dirty="0" smtClean="0">
                <a:solidFill>
                  <a:srgbClr val="000000"/>
                </a:solidFill>
              </a:rPr>
              <a:t>GL folder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316" y="3246591"/>
            <a:ext cx="6980237" cy="32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Create Project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Run Visual Studio</a:t>
            </a:r>
          </a:p>
          <a:p>
            <a:r>
              <a:rPr lang="en-US" altLang="ko-KR" dirty="0" smtClean="0"/>
              <a:t>File -&gt; New -&gt; Project</a:t>
            </a:r>
          </a:p>
          <a:p>
            <a:r>
              <a:rPr lang="en-US" altLang="ko-KR" dirty="0" smtClean="0"/>
              <a:t>Create Win32</a:t>
            </a:r>
            <a:br>
              <a:rPr lang="en-US" altLang="ko-KR" dirty="0" smtClean="0"/>
            </a:br>
            <a:r>
              <a:rPr lang="en-US" altLang="ko-KR" dirty="0" smtClean="0"/>
              <a:t>Console Application</a:t>
            </a:r>
          </a:p>
          <a:p>
            <a:r>
              <a:rPr lang="en-US" altLang="ko-KR" dirty="0" smtClean="0"/>
              <a:t>Type in your project name</a:t>
            </a:r>
            <a:endParaRPr lang="ko-KR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67" y="1418189"/>
            <a:ext cx="6037102" cy="42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Create Project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Run Visual Studio</a:t>
            </a:r>
          </a:p>
          <a:p>
            <a:r>
              <a:rPr lang="en-US" altLang="ko-KR" dirty="0"/>
              <a:t>File -&gt; New -&gt; Project</a:t>
            </a:r>
          </a:p>
          <a:p>
            <a:r>
              <a:rPr lang="en-US" altLang="ko-KR" dirty="0"/>
              <a:t>Create Win32</a:t>
            </a:r>
            <a:br>
              <a:rPr lang="en-US" altLang="ko-KR" dirty="0"/>
            </a:br>
            <a:r>
              <a:rPr lang="en-US" altLang="ko-KR" dirty="0"/>
              <a:t>Console Application</a:t>
            </a:r>
          </a:p>
          <a:p>
            <a:r>
              <a:rPr lang="en-US" altLang="ko-KR" dirty="0"/>
              <a:t>Type in your project name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012" y="942975"/>
            <a:ext cx="63531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9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Create Project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Run Visual Studio</a:t>
            </a:r>
          </a:p>
          <a:p>
            <a:r>
              <a:rPr lang="en-US" altLang="ko-KR" dirty="0"/>
              <a:t>File -&gt; New -&gt; Project</a:t>
            </a:r>
          </a:p>
          <a:p>
            <a:r>
              <a:rPr lang="en-US" altLang="ko-KR" dirty="0"/>
              <a:t>Create Win32</a:t>
            </a:r>
            <a:br>
              <a:rPr lang="en-US" altLang="ko-KR" dirty="0"/>
            </a:br>
            <a:r>
              <a:rPr lang="en-US" altLang="ko-KR" dirty="0"/>
              <a:t>Console Application</a:t>
            </a:r>
          </a:p>
          <a:p>
            <a:r>
              <a:rPr lang="en-US" altLang="ko-KR" dirty="0"/>
              <a:t>Type in your project </a:t>
            </a:r>
            <a:r>
              <a:rPr lang="en-US" altLang="ko-KR" dirty="0" smtClean="0"/>
              <a:t>name</a:t>
            </a:r>
          </a:p>
          <a:p>
            <a:r>
              <a:rPr lang="en-US" altLang="ko-KR" dirty="0" smtClean="0"/>
              <a:t>Create an empty project</a:t>
            </a:r>
          </a:p>
          <a:p>
            <a:pPr marL="274320" lvl="1" indent="0">
              <a:buNone/>
            </a:pPr>
            <a:r>
              <a:rPr lang="en-US" altLang="ko-KR" dirty="0" smtClean="0"/>
              <a:t>You might want to remove</a:t>
            </a:r>
            <a:br>
              <a:rPr lang="en-US" altLang="ko-KR" dirty="0" smtClean="0"/>
            </a:br>
            <a:r>
              <a:rPr lang="en-US" altLang="ko-KR" dirty="0" smtClean="0"/>
              <a:t>SDL checks as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545" y="942975"/>
            <a:ext cx="63531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4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Download PA1 Skeleton Code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Available from our course website</a:t>
            </a:r>
          </a:p>
          <a:p>
            <a:r>
              <a:rPr lang="en-US" altLang="ko-KR" dirty="0" smtClean="0"/>
              <a:t>Unzip it to project folder (where *.</a:t>
            </a:r>
            <a:r>
              <a:rPr lang="en-US" altLang="ko-KR" dirty="0" err="1" smtClean="0"/>
              <a:t>vcxproj</a:t>
            </a:r>
            <a:r>
              <a:rPr lang="en-US" altLang="ko-KR" dirty="0" smtClean="0"/>
              <a:t> resides)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3165475"/>
            <a:ext cx="65436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6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Download PA1 Skeleton Code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Add skeleton code</a:t>
            </a:r>
            <a:br>
              <a:rPr lang="en-US" altLang="ko-KR" dirty="0" smtClean="0"/>
            </a:br>
            <a:r>
              <a:rPr lang="en-US" altLang="ko-KR" dirty="0" smtClean="0"/>
              <a:t>to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862" y="2057400"/>
            <a:ext cx="73818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2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Download PA1 Skeleton Code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Add skeleton code</a:t>
            </a:r>
            <a:br>
              <a:rPr lang="en-US" altLang="ko-KR" dirty="0" smtClean="0"/>
            </a:br>
            <a:r>
              <a:rPr lang="en-US" altLang="ko-KR" dirty="0" smtClean="0"/>
              <a:t>to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2314575"/>
            <a:ext cx="33813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82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Project Setup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Go to project properties</a:t>
            </a:r>
          </a:p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674" y="541866"/>
            <a:ext cx="4205550" cy="57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Project Setup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Go to project properties</a:t>
            </a:r>
          </a:p>
          <a:p>
            <a:r>
              <a:rPr lang="en-US" altLang="ko-KR" dirty="0" smtClean="0"/>
              <a:t>Make sure that</a:t>
            </a:r>
          </a:p>
          <a:p>
            <a:pPr lvl="1"/>
            <a:r>
              <a:rPr lang="en-US" altLang="ko-KR" dirty="0" smtClean="0"/>
              <a:t>We’re setting both debug</a:t>
            </a:r>
            <a:br>
              <a:rPr lang="en-US" altLang="ko-KR" dirty="0" smtClean="0"/>
            </a:br>
            <a:r>
              <a:rPr lang="en-US" altLang="ko-KR" dirty="0" smtClean="0"/>
              <a:t>and release modes</a:t>
            </a:r>
            <a:br>
              <a:rPr lang="en-US" altLang="ko-KR" dirty="0" smtClean="0"/>
            </a:br>
            <a:r>
              <a:rPr lang="en-US" altLang="ko-KR" b="1" dirty="0" smtClean="0"/>
              <a:t>(All Configuration)</a:t>
            </a:r>
          </a:p>
          <a:p>
            <a:pPr lvl="1"/>
            <a:r>
              <a:rPr lang="en-US" altLang="ko-KR" dirty="0" smtClean="0"/>
              <a:t>We’re making 32 bit binary</a:t>
            </a:r>
            <a:br>
              <a:rPr lang="en-US" altLang="ko-KR" dirty="0" smtClean="0"/>
            </a:br>
            <a:r>
              <a:rPr lang="en-US" altLang="ko-KR" b="1" dirty="0" smtClean="0"/>
              <a:t>(Win32)</a:t>
            </a:r>
          </a:p>
          <a:p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667" y="1473200"/>
            <a:ext cx="6740908" cy="47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6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Project Setup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Setup header (*.h)</a:t>
            </a:r>
            <a:br>
              <a:rPr lang="en-US" altLang="ko-KR" dirty="0" smtClean="0"/>
            </a:br>
            <a:r>
              <a:rPr lang="en-US" altLang="ko-KR" dirty="0" smtClean="0"/>
              <a:t>search directory</a:t>
            </a:r>
            <a:endParaRPr lang="en-US" altLang="ko-KR" b="1" dirty="0" smtClean="0"/>
          </a:p>
          <a:p>
            <a:endParaRPr lang="ko-KR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667" y="1473200"/>
            <a:ext cx="6740907" cy="47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Acknowledgement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reference material has been brought from</a:t>
            </a:r>
          </a:p>
          <a:p>
            <a:pPr lvl="1"/>
            <a:r>
              <a:rPr lang="en-US" altLang="ko-KR" dirty="0" smtClean="0"/>
              <a:t>OpenGL </a:t>
            </a:r>
            <a:r>
              <a:rPr lang="en-US" altLang="ko-KR" dirty="0"/>
              <a:t>course slides by </a:t>
            </a:r>
            <a:r>
              <a:rPr lang="en-US" altLang="ko-KR" dirty="0" err="1"/>
              <a:t>Rasmus</a:t>
            </a:r>
            <a:r>
              <a:rPr lang="en-US" altLang="ko-KR" dirty="0"/>
              <a:t> </a:t>
            </a:r>
            <a:r>
              <a:rPr lang="en-US" altLang="ko-KR" dirty="0" err="1" smtClean="0"/>
              <a:t>Stenholt</a:t>
            </a:r>
            <a:endParaRPr lang="en-US" altLang="ko-KR" dirty="0" smtClean="0"/>
          </a:p>
          <a:p>
            <a:pPr lvl="1"/>
            <a:r>
              <a:rPr lang="en-US" altLang="ko-KR" dirty="0"/>
              <a:t>OpenGL course slides by </a:t>
            </a:r>
            <a:r>
              <a:rPr lang="en-US" altLang="ko-KR" dirty="0" err="1"/>
              <a:t>Donghyuk</a:t>
            </a:r>
            <a:r>
              <a:rPr lang="en-US" altLang="ko-KR" dirty="0"/>
              <a:t> </a:t>
            </a:r>
            <a:r>
              <a:rPr lang="en-US" altLang="ko-KR" dirty="0" smtClean="0"/>
              <a:t>Kim</a:t>
            </a:r>
            <a:endParaRPr lang="en-US" altLang="ko-KR" b="1" dirty="0" smtClean="0"/>
          </a:p>
          <a:p>
            <a:pPr lvl="1"/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://nehe.gamedev.net</a:t>
            </a:r>
            <a:r>
              <a:rPr lang="en-US" altLang="ko-KR" dirty="0" smtClean="0">
                <a:hlinkClick r:id="rId2"/>
              </a:rPr>
              <a:t>/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3"/>
              </a:rPr>
              <a:t>http://www.opengl-tutorial.org</a:t>
            </a:r>
            <a:r>
              <a:rPr lang="en-US" altLang="ko-KR" dirty="0" smtClean="0">
                <a:hlinkClick r:id="rId3"/>
              </a:rPr>
              <a:t>/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6227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Project Setup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Setup header (*.h)</a:t>
            </a:r>
            <a:br>
              <a:rPr lang="en-US" altLang="ko-KR" dirty="0" smtClean="0"/>
            </a:br>
            <a:r>
              <a:rPr lang="en-US" altLang="ko-KR" dirty="0" smtClean="0"/>
              <a:t>search directory</a:t>
            </a:r>
            <a:endParaRPr lang="en-US" altLang="ko-KR" b="1" dirty="0" smtClean="0"/>
          </a:p>
          <a:p>
            <a:r>
              <a:rPr lang="en-US" altLang="ko-KR" dirty="0" smtClean="0"/>
              <a:t>Setup library (*.lib)</a:t>
            </a:r>
            <a:br>
              <a:rPr lang="en-US" altLang="ko-KR" dirty="0" smtClean="0"/>
            </a:br>
            <a:r>
              <a:rPr lang="en-US" altLang="ko-KR" dirty="0" smtClean="0"/>
              <a:t>search directory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665" y="1492250"/>
            <a:ext cx="6740907" cy="47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03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Project Setup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Setup header (*.h)</a:t>
            </a:r>
            <a:br>
              <a:rPr lang="en-US" altLang="ko-KR" dirty="0" smtClean="0"/>
            </a:br>
            <a:r>
              <a:rPr lang="en-US" altLang="ko-KR" dirty="0" smtClean="0"/>
              <a:t>search directory</a:t>
            </a:r>
            <a:endParaRPr lang="en-US" altLang="ko-KR" b="1" dirty="0" smtClean="0"/>
          </a:p>
          <a:p>
            <a:r>
              <a:rPr lang="en-US" altLang="ko-KR" dirty="0" smtClean="0"/>
              <a:t>Setup library (*.lib)</a:t>
            </a:r>
            <a:br>
              <a:rPr lang="en-US" altLang="ko-KR" dirty="0" smtClean="0"/>
            </a:br>
            <a:r>
              <a:rPr lang="en-US" altLang="ko-KR" dirty="0" smtClean="0"/>
              <a:t>search directory</a:t>
            </a:r>
          </a:p>
          <a:p>
            <a:r>
              <a:rPr lang="en-US" altLang="ko-KR" dirty="0" smtClean="0"/>
              <a:t>Setup required libraries</a:t>
            </a:r>
          </a:p>
          <a:p>
            <a:pPr lvl="1"/>
            <a:endParaRPr lang="en-US" altLang="ko-K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663" y="1471257"/>
            <a:ext cx="6740907" cy="48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50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Project Setup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Setup header (*.h)</a:t>
            </a:r>
            <a:br>
              <a:rPr lang="en-US" altLang="ko-KR" dirty="0" smtClean="0"/>
            </a:br>
            <a:r>
              <a:rPr lang="en-US" altLang="ko-KR" dirty="0" smtClean="0"/>
              <a:t>search directory</a:t>
            </a:r>
            <a:endParaRPr lang="en-US" altLang="ko-KR" b="1" dirty="0" smtClean="0"/>
          </a:p>
          <a:p>
            <a:r>
              <a:rPr lang="en-US" altLang="ko-KR" dirty="0" smtClean="0"/>
              <a:t>Setup library (*.lib)</a:t>
            </a:r>
            <a:br>
              <a:rPr lang="en-US" altLang="ko-KR" dirty="0" smtClean="0"/>
            </a:br>
            <a:r>
              <a:rPr lang="en-US" altLang="ko-KR" dirty="0" smtClean="0"/>
              <a:t>search directory</a:t>
            </a:r>
          </a:p>
          <a:p>
            <a:r>
              <a:rPr lang="en-US" altLang="ko-KR" dirty="0" smtClean="0"/>
              <a:t>Setup required libraries</a:t>
            </a:r>
          </a:p>
          <a:p>
            <a:pPr lvl="1"/>
            <a:r>
              <a:rPr lang="en-US" altLang="ko-KR" dirty="0" smtClean="0"/>
              <a:t>OpenGL API libraries (from your OS)</a:t>
            </a:r>
          </a:p>
          <a:p>
            <a:pPr marL="548640" lvl="2" indent="0">
              <a:buNone/>
            </a:pPr>
            <a:r>
              <a:rPr lang="en-US" altLang="ko-KR" dirty="0"/>
              <a:t>o</a:t>
            </a:r>
            <a:r>
              <a:rPr lang="en-US" altLang="ko-KR" dirty="0" smtClean="0"/>
              <a:t>pengl32.lib, glu32.lib</a:t>
            </a:r>
          </a:p>
          <a:p>
            <a:pPr lvl="1">
              <a:buClr>
                <a:srgbClr val="000000"/>
              </a:buClr>
            </a:pPr>
            <a:r>
              <a:rPr lang="en-US" altLang="ko-KR" dirty="0" smtClean="0">
                <a:solidFill>
                  <a:srgbClr val="000000"/>
                </a:solidFill>
              </a:rPr>
              <a:t>GLUT library</a:t>
            </a:r>
          </a:p>
          <a:p>
            <a:pPr marL="548640" lvl="2" indent="0">
              <a:buClr>
                <a:srgbClr val="000000"/>
              </a:buClr>
              <a:buNone/>
            </a:pPr>
            <a:r>
              <a:rPr lang="en-US" altLang="ko-KR" dirty="0" smtClean="0">
                <a:solidFill>
                  <a:srgbClr val="000000"/>
                </a:solidFill>
              </a:rPr>
              <a:t>glut32.lib</a:t>
            </a:r>
            <a:endParaRPr lang="en-US" altLang="ko-KR" dirty="0">
              <a:solidFill>
                <a:srgbClr val="000000"/>
              </a:solidFill>
            </a:endParaRPr>
          </a:p>
          <a:p>
            <a:pPr marL="548640" lvl="2" indent="0">
              <a:buNone/>
            </a:pPr>
            <a:endParaRPr lang="en-US" altLang="ko-K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296" y="876300"/>
            <a:ext cx="38385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6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Project Setup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99626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Setup DLL search path</a:t>
            </a:r>
            <a:br>
              <a:rPr lang="en-US" altLang="ko-KR" dirty="0" smtClean="0"/>
            </a:br>
            <a:r>
              <a:rPr lang="en-US" altLang="ko-KR" dirty="0" smtClean="0"/>
              <a:t>when debugging</a:t>
            </a:r>
            <a:br>
              <a:rPr lang="en-US" altLang="ko-KR" dirty="0" smtClean="0"/>
            </a:br>
            <a:r>
              <a:rPr lang="en-US" altLang="ko-KR" dirty="0" smtClean="0"/>
              <a:t>your project</a:t>
            </a:r>
          </a:p>
          <a:p>
            <a:pPr lvl="1"/>
            <a:r>
              <a:rPr lang="en-US" altLang="ko-KR" dirty="0" smtClean="0"/>
              <a:t>Alternatively, copy</a:t>
            </a:r>
            <a:br>
              <a:rPr lang="en-US" altLang="ko-KR" dirty="0" smtClean="0"/>
            </a:br>
            <a:r>
              <a:rPr lang="en-US" altLang="ko-KR" dirty="0" smtClean="0"/>
              <a:t>glut32.dll file to your</a:t>
            </a:r>
            <a:br>
              <a:rPr lang="en-US" altLang="ko-KR" dirty="0" smtClean="0"/>
            </a:br>
            <a:r>
              <a:rPr lang="en-US" altLang="ko-KR" dirty="0" smtClean="0"/>
              <a:t>*.exe file location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Setup is done, click OK</a:t>
            </a:r>
            <a:endParaRPr lang="en-US" altLang="ko-KR" dirty="0"/>
          </a:p>
          <a:p>
            <a:pPr marL="45720" indent="0" algn="ctr">
              <a:buNone/>
            </a:pPr>
            <a:r>
              <a:rPr lang="en-US" altLang="ko-K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en-US" altLang="ko-KR" b="1" dirty="0">
                <a:latin typeface="Courier New" panose="02070309020205020404" pitchFamily="49" charset="0"/>
                <a:cs typeface="Courier New" panose="02070309020205020404" pitchFamily="49" charset="0"/>
              </a:rPr>
              <a:t>=%PATH%;&lt;path to glut32.dll directory&gt;</a:t>
            </a:r>
            <a:endParaRPr lang="ko-KR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144" y="609600"/>
            <a:ext cx="6770426" cy="48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3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Now Build and Run Project!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F7 for build</a:t>
            </a:r>
          </a:p>
          <a:p>
            <a:r>
              <a:rPr lang="en-US" altLang="ko-KR" dirty="0" smtClean="0"/>
              <a:t>Ctrl+F5 for run</a:t>
            </a:r>
          </a:p>
          <a:p>
            <a:r>
              <a:rPr lang="en-US" altLang="ko-KR" dirty="0" smtClean="0"/>
              <a:t>F5 for debug run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612" y="1608667"/>
            <a:ext cx="4141259" cy="438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34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Troubleshooting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endParaRPr lang="en-US" altLang="ko-KR" dirty="0"/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Make sure that glut32.dll is within DLL search path</a:t>
            </a:r>
            <a:endParaRPr lang="en-US" altLang="ko-KR" dirty="0"/>
          </a:p>
          <a:p>
            <a:pPr lvl="1"/>
            <a:r>
              <a:rPr lang="en-US" altLang="ko-KR" dirty="0" smtClean="0"/>
              <a:t>The easiest way is to copy DLL to EXE folder</a:t>
            </a:r>
          </a:p>
          <a:p>
            <a:r>
              <a:rPr lang="en-US" altLang="ko-KR" dirty="0" smtClean="0"/>
              <a:t>LNK2026</a:t>
            </a:r>
            <a:r>
              <a:rPr lang="en-US" altLang="ko-KR" dirty="0"/>
              <a:t>: module unsafe for SAFESEH image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Set project properties -&gt; Linker -&gt; Advanced</a:t>
            </a:r>
            <a:br>
              <a:rPr lang="en-US" altLang="ko-KR" dirty="0" smtClean="0"/>
            </a:br>
            <a:r>
              <a:rPr lang="en-US" altLang="ko-KR" dirty="0" smtClean="0"/>
              <a:t>-&gt; Image Has Safe Exception Handlers -&gt; No (/SAFESEH:NO)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60" y="1965960"/>
            <a:ext cx="4333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357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Creating an empty window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400" dirty="0">
                <a:ea typeface="굴림" panose="020B0600000101010101" pitchFamily="50" charset="-127"/>
              </a:rPr>
              <a:t>#include &lt;GL/</a:t>
            </a:r>
            <a:r>
              <a:rPr lang="en-US" altLang="ko-KR" sz="1400" dirty="0" err="1">
                <a:ea typeface="굴림" panose="020B0600000101010101" pitchFamily="50" charset="-127"/>
              </a:rPr>
              <a:t>glut.h</a:t>
            </a:r>
            <a:r>
              <a:rPr lang="en-US" altLang="ko-KR" sz="1400" dirty="0"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#include &lt;GL/</a:t>
            </a:r>
            <a:r>
              <a:rPr lang="en-US" altLang="ko-KR" sz="1400" dirty="0" err="1">
                <a:ea typeface="굴림" panose="020B0600000101010101" pitchFamily="50" charset="-127"/>
              </a:rPr>
              <a:t>glu.h</a:t>
            </a:r>
            <a:r>
              <a:rPr lang="en-US" altLang="ko-KR" sz="1400" dirty="0">
                <a:ea typeface="굴림" panose="020B0600000101010101" pitchFamily="50" charset="-127"/>
              </a:rPr>
              <a:t>&gt;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void display()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}</a:t>
            </a:r>
          </a:p>
          <a:p>
            <a:r>
              <a:rPr lang="en-US" altLang="ko-KR" sz="1400" dirty="0" err="1">
                <a:ea typeface="굴림" panose="020B0600000101010101" pitchFamily="50" charset="-127"/>
              </a:rPr>
              <a:t>int</a:t>
            </a:r>
            <a:r>
              <a:rPr lang="en-US" altLang="ko-KR" sz="1400" dirty="0">
                <a:ea typeface="굴림" panose="020B0600000101010101" pitchFamily="50" charset="-127"/>
              </a:rPr>
              <a:t> main( </a:t>
            </a:r>
            <a:r>
              <a:rPr lang="en-US" altLang="ko-KR" sz="1400" dirty="0" err="1">
                <a:ea typeface="굴림" panose="020B0600000101010101" pitchFamily="50" charset="-127"/>
              </a:rPr>
              <a:t>int</a:t>
            </a:r>
            <a:r>
              <a:rPr lang="en-US" altLang="ko-KR" sz="1400" dirty="0">
                <a:ea typeface="굴림" panose="020B0600000101010101" pitchFamily="50" charset="-127"/>
              </a:rPr>
              <a:t> </a:t>
            </a:r>
            <a:r>
              <a:rPr lang="en-US" altLang="ko-KR" sz="1400" dirty="0" err="1">
                <a:ea typeface="굴림" panose="020B0600000101010101" pitchFamily="50" charset="-127"/>
              </a:rPr>
              <a:t>argc</a:t>
            </a:r>
            <a:r>
              <a:rPr lang="en-US" altLang="ko-KR" sz="1400" dirty="0">
                <a:ea typeface="굴림" panose="020B0600000101010101" pitchFamily="50" charset="-127"/>
              </a:rPr>
              <a:t>, char* </a:t>
            </a:r>
            <a:r>
              <a:rPr lang="en-US" altLang="ko-KR" sz="1400" dirty="0" err="1">
                <a:ea typeface="굴림" panose="020B0600000101010101" pitchFamily="50" charset="-127"/>
              </a:rPr>
              <a:t>argv</a:t>
            </a:r>
            <a:r>
              <a:rPr lang="en-US" altLang="ko-KR" sz="1400" dirty="0">
                <a:ea typeface="굴림" panose="020B0600000101010101" pitchFamily="50" charset="-127"/>
              </a:rPr>
              <a:t>[] )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{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  </a:t>
            </a:r>
            <a:r>
              <a:rPr lang="en-US" altLang="ko-KR" sz="1400" dirty="0" err="1">
                <a:ea typeface="굴림" panose="020B0600000101010101" pitchFamily="50" charset="-127"/>
              </a:rPr>
              <a:t>glutInit</a:t>
            </a:r>
            <a:r>
              <a:rPr lang="en-US" altLang="ko-KR" sz="1400" dirty="0">
                <a:ea typeface="굴림" panose="020B0600000101010101" pitchFamily="50" charset="-127"/>
              </a:rPr>
              <a:t>(&amp;</a:t>
            </a:r>
            <a:r>
              <a:rPr lang="en-US" altLang="ko-KR" sz="1400" dirty="0" err="1">
                <a:ea typeface="굴림" panose="020B0600000101010101" pitchFamily="50" charset="-127"/>
              </a:rPr>
              <a:t>argc</a:t>
            </a:r>
            <a:r>
              <a:rPr lang="en-US" altLang="ko-KR" sz="1400" dirty="0">
                <a:ea typeface="굴림" panose="020B0600000101010101" pitchFamily="50" charset="-127"/>
              </a:rPr>
              <a:t>, </a:t>
            </a:r>
            <a:r>
              <a:rPr lang="en-US" altLang="ko-KR" sz="1400" dirty="0" err="1">
                <a:ea typeface="굴림" panose="020B0600000101010101" pitchFamily="50" charset="-127"/>
              </a:rPr>
              <a:t>argv</a:t>
            </a:r>
            <a:r>
              <a:rPr lang="en-US" altLang="ko-KR" sz="1400" dirty="0"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  </a:t>
            </a:r>
            <a:r>
              <a:rPr lang="en-US" altLang="ko-KR" sz="1400" dirty="0" err="1">
                <a:ea typeface="굴림" panose="020B0600000101010101" pitchFamily="50" charset="-127"/>
              </a:rPr>
              <a:t>glutInitDisplayMode</a:t>
            </a:r>
            <a:r>
              <a:rPr lang="en-US" altLang="ko-KR" sz="1400" dirty="0">
                <a:ea typeface="굴림" panose="020B0600000101010101" pitchFamily="50" charset="-127"/>
              </a:rPr>
              <a:t>(GLUT_SINGLE | GLUT_RGBA | GLUT_DEPTH);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  </a:t>
            </a:r>
            <a:r>
              <a:rPr lang="en-US" altLang="ko-KR" sz="1400" dirty="0" err="1">
                <a:ea typeface="굴림" panose="020B0600000101010101" pitchFamily="50" charset="-127"/>
              </a:rPr>
              <a:t>glutInitWindowSize</a:t>
            </a:r>
            <a:r>
              <a:rPr lang="en-US" altLang="ko-KR" sz="1400" dirty="0">
                <a:ea typeface="굴림" panose="020B0600000101010101" pitchFamily="50" charset="-127"/>
              </a:rPr>
              <a:t>(512, 512);  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  </a:t>
            </a:r>
            <a:r>
              <a:rPr lang="en-US" altLang="ko-KR" sz="1400" dirty="0" err="1">
                <a:ea typeface="굴림" panose="020B0600000101010101" pitchFamily="50" charset="-127"/>
              </a:rPr>
              <a:t>glutCreateWindow</a:t>
            </a:r>
            <a:r>
              <a:rPr lang="en-US" altLang="ko-KR" sz="1400" dirty="0">
                <a:ea typeface="굴림" panose="020B0600000101010101" pitchFamily="50" charset="-127"/>
              </a:rPr>
              <a:t>("CS380 LAB");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  </a:t>
            </a:r>
            <a:r>
              <a:rPr lang="en-US" altLang="ko-KR" sz="1400" dirty="0" err="1">
                <a:ea typeface="굴림" panose="020B0600000101010101" pitchFamily="50" charset="-127"/>
              </a:rPr>
              <a:t>glutDisplayFunc</a:t>
            </a:r>
            <a:r>
              <a:rPr lang="en-US" altLang="ko-KR" sz="1400" dirty="0">
                <a:ea typeface="굴림" panose="020B0600000101010101" pitchFamily="50" charset="-127"/>
              </a:rPr>
              <a:t>( display );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  </a:t>
            </a:r>
            <a:r>
              <a:rPr lang="en-US" altLang="ko-KR" sz="1400" dirty="0" err="1">
                <a:ea typeface="굴림" panose="020B0600000101010101" pitchFamily="50" charset="-127"/>
              </a:rPr>
              <a:t>glutMainLoop</a:t>
            </a:r>
            <a:r>
              <a:rPr lang="en-US" altLang="ko-KR" sz="1400" dirty="0">
                <a:ea typeface="굴림" panose="020B0600000101010101" pitchFamily="50" charset="-127"/>
              </a:rPr>
              <a:t>();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  return 0;</a:t>
            </a:r>
          </a:p>
          <a:p>
            <a:r>
              <a:rPr lang="en-US" altLang="ko-KR" sz="1400" dirty="0">
                <a:ea typeface="굴림" panose="020B0600000101010101" pitchFamily="50" charset="-127"/>
              </a:rPr>
              <a:t>}</a:t>
            </a:r>
          </a:p>
          <a:p>
            <a:endParaRPr lang="en-US" altLang="ko-KR" sz="1400" dirty="0">
              <a:ea typeface="굴림" panose="020B0600000101010101" pitchFamily="50" charset="-127"/>
            </a:endParaRPr>
          </a:p>
          <a:p>
            <a:endParaRPr lang="ko-KR" altLang="en-US" sz="1400" dirty="0">
              <a:ea typeface="굴림" panose="020B0600000101010101" pitchFamily="50" charset="-127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61F2C358-DD20-4778-84AC-95F590C3171F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26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1547813"/>
            <a:ext cx="2009775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2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Draw your first polygon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void display()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Main display function where we can do all the drawing</a:t>
            </a:r>
          </a:p>
          <a:p>
            <a:pPr lvl="1"/>
            <a:endParaRPr lang="ko-KR" altLang="en-US" sz="1400">
              <a:ea typeface="굴림" panose="020B0600000101010101" pitchFamily="50" charset="-127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B8BC07EC-0C5D-4CB4-8D62-30681FAEABFE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27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Draw your first polygon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>
                <a:ea typeface="굴림" panose="020B0600000101010101" pitchFamily="50" charset="-127"/>
              </a:rPr>
              <a:t>Clear your screen</a:t>
            </a:r>
          </a:p>
          <a:p>
            <a:pPr lvl="1"/>
            <a:r>
              <a:rPr lang="en-US" altLang="ko-KR" sz="1600" dirty="0">
                <a:ea typeface="굴림" panose="020B0600000101010101" pitchFamily="50" charset="-127"/>
              </a:rPr>
              <a:t>void display() {</a:t>
            </a:r>
          </a:p>
          <a:p>
            <a:pPr lvl="1"/>
            <a:r>
              <a:rPr lang="en-US" altLang="ko-KR" sz="1600" dirty="0">
                <a:ea typeface="굴림" panose="020B0600000101010101" pitchFamily="50" charset="-127"/>
              </a:rPr>
              <a:t>    </a:t>
            </a:r>
            <a:r>
              <a:rPr lang="en-US" altLang="ko-KR" sz="1600" dirty="0" err="1">
                <a:ea typeface="굴림" panose="020B0600000101010101" pitchFamily="50" charset="-127"/>
              </a:rPr>
              <a:t>glClear</a:t>
            </a:r>
            <a:r>
              <a:rPr lang="en-US" altLang="ko-KR" sz="1600" dirty="0">
                <a:ea typeface="굴림" panose="020B0600000101010101" pitchFamily="50" charset="-127"/>
              </a:rPr>
              <a:t>(GL_COLOR_BUFFER_BIT | GL_DEPTH_BUFFER_BIT);       </a:t>
            </a:r>
          </a:p>
          <a:p>
            <a:pPr lvl="1"/>
            <a:r>
              <a:rPr lang="en-US" altLang="ko-KR" sz="1600" dirty="0">
                <a:ea typeface="굴림" panose="020B0600000101010101" pitchFamily="50" charset="-127"/>
              </a:rPr>
              <a:t>    </a:t>
            </a:r>
            <a:r>
              <a:rPr lang="en-US" altLang="ko-KR" sz="1600" dirty="0" err="1">
                <a:ea typeface="굴림" panose="020B0600000101010101" pitchFamily="50" charset="-127"/>
              </a:rPr>
              <a:t>glFlush</a:t>
            </a:r>
            <a:r>
              <a:rPr lang="en-US" altLang="ko-KR" sz="1600" dirty="0">
                <a:ea typeface="굴림" panose="020B0600000101010101" pitchFamily="50" charset="-127"/>
              </a:rPr>
              <a:t>();</a:t>
            </a:r>
          </a:p>
          <a:p>
            <a:pPr lvl="1"/>
            <a:r>
              <a:rPr lang="en-US" altLang="ko-KR" sz="1600" dirty="0">
                <a:ea typeface="굴림" panose="020B0600000101010101" pitchFamily="50" charset="-127"/>
              </a:rPr>
              <a:t>}</a:t>
            </a:r>
          </a:p>
          <a:p>
            <a:pPr lvl="1"/>
            <a:endParaRPr lang="en-US" altLang="ko-KR" sz="1400" dirty="0">
              <a:ea typeface="굴림" panose="020B0600000101010101" pitchFamily="50" charset="-127"/>
            </a:endParaRPr>
          </a:p>
          <a:p>
            <a:pPr lvl="1"/>
            <a:endParaRPr lang="en-US" altLang="ko-KR" sz="1400" dirty="0">
              <a:ea typeface="굴림" panose="020B0600000101010101" pitchFamily="50" charset="-127"/>
            </a:endParaRPr>
          </a:p>
          <a:p>
            <a:r>
              <a:rPr lang="en-US" altLang="ko-KR" sz="1800" dirty="0" err="1">
                <a:ea typeface="굴림" panose="020B0600000101010101" pitchFamily="50" charset="-127"/>
              </a:rPr>
              <a:t>glClear</a:t>
            </a:r>
            <a:r>
              <a:rPr lang="en-US" altLang="ko-KR" sz="1800" dirty="0">
                <a:ea typeface="굴림" panose="020B0600000101010101" pitchFamily="50" charset="-127"/>
              </a:rPr>
              <a:t>(parameters) // clear input buffers</a:t>
            </a:r>
          </a:p>
          <a:p>
            <a:r>
              <a:rPr lang="en-US" altLang="ko-KR" sz="1800" dirty="0" err="1">
                <a:ea typeface="굴림" panose="020B0600000101010101" pitchFamily="50" charset="-127"/>
              </a:rPr>
              <a:t>glFlush</a:t>
            </a:r>
            <a:r>
              <a:rPr lang="en-US" altLang="ko-KR" sz="1800" dirty="0">
                <a:ea typeface="굴림" panose="020B0600000101010101" pitchFamily="50" charset="-127"/>
              </a:rPr>
              <a:t>() // forces all pending commands to be executed </a:t>
            </a:r>
            <a:endParaRPr lang="ko-KR" altLang="en-US" sz="1800" dirty="0">
              <a:ea typeface="굴림" panose="020B0600000101010101" pitchFamily="50" charset="-127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132FD468-B0D7-4A5C-A0A3-35AA5E3AADFF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28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9" y="4803776"/>
            <a:ext cx="1722437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4860926"/>
            <a:ext cx="1597025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775" name="Straight Arrow Connector 6"/>
          <p:cNvCxnSpPr>
            <a:cxnSpLocks noChangeShapeType="1"/>
          </p:cNvCxnSpPr>
          <p:nvPr/>
        </p:nvCxnSpPr>
        <p:spPr bwMode="auto">
          <a:xfrm>
            <a:off x="4800601" y="5700713"/>
            <a:ext cx="14398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62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Draw your first polygon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>
                <a:ea typeface="굴림" panose="020B0600000101010101" pitchFamily="50" charset="-127"/>
              </a:rPr>
              <a:t>void display() {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  </a:t>
            </a:r>
            <a:r>
              <a:rPr lang="en-US" altLang="ko-KR" sz="1800" dirty="0" err="1">
                <a:ea typeface="굴림" panose="020B0600000101010101" pitchFamily="50" charset="-127"/>
              </a:rPr>
              <a:t>glClear</a:t>
            </a:r>
            <a:r>
              <a:rPr lang="en-US" altLang="ko-KR" sz="1800" dirty="0">
                <a:ea typeface="굴림" panose="020B0600000101010101" pitchFamily="50" charset="-127"/>
              </a:rPr>
              <a:t>(GL_COLOR_BUFFER_BIT | GL_DEPTH_BUFFER_BIT);       </a:t>
            </a:r>
          </a:p>
          <a:p>
            <a:r>
              <a:rPr lang="en-US" altLang="ko-KR" sz="1800" dirty="0">
                <a:solidFill>
                  <a:srgbClr val="FFC000"/>
                </a:solidFill>
                <a:ea typeface="굴림" panose="020B0600000101010101" pitchFamily="50" charset="-127"/>
              </a:rPr>
              <a:t>    </a:t>
            </a:r>
            <a:r>
              <a:rPr lang="en-US" altLang="ko-KR" sz="1800" dirty="0" err="1">
                <a:solidFill>
                  <a:srgbClr val="FFC000"/>
                </a:solidFill>
                <a:ea typeface="굴림" panose="020B0600000101010101" pitchFamily="50" charset="-127"/>
              </a:rPr>
              <a:t>glLoadIdentity</a:t>
            </a:r>
            <a:r>
              <a:rPr lang="en-US" altLang="ko-KR" sz="1800" dirty="0">
                <a:solidFill>
                  <a:srgbClr val="FFC000"/>
                </a:solidFill>
                <a:ea typeface="굴림" panose="020B0600000101010101" pitchFamily="50" charset="-127"/>
              </a:rPr>
              <a:t>();                   // Reset our view  </a:t>
            </a:r>
          </a:p>
          <a:p>
            <a:r>
              <a:rPr lang="en-US" altLang="ko-KR" sz="1800" dirty="0">
                <a:solidFill>
                  <a:srgbClr val="FFC000"/>
                </a:solidFill>
                <a:ea typeface="굴림" panose="020B0600000101010101" pitchFamily="50" charset="-127"/>
              </a:rPr>
              <a:t>    </a:t>
            </a:r>
            <a:r>
              <a:rPr lang="en-US" altLang="ko-KR" sz="1800" dirty="0" err="1">
                <a:solidFill>
                  <a:srgbClr val="FFC000"/>
                </a:solidFill>
                <a:ea typeface="굴림" panose="020B0600000101010101" pitchFamily="50" charset="-127"/>
              </a:rPr>
              <a:t>glBegin</a:t>
            </a:r>
            <a:r>
              <a:rPr lang="en-US" altLang="ko-KR" sz="1800" dirty="0">
                <a:solidFill>
                  <a:srgbClr val="FFC000"/>
                </a:solidFill>
                <a:ea typeface="굴림" panose="020B0600000101010101" pitchFamily="50" charset="-127"/>
              </a:rPr>
              <a:t>(GL_TRIANGLES);  // Draw a triangle                                </a:t>
            </a:r>
          </a:p>
          <a:p>
            <a:r>
              <a:rPr lang="en-US" altLang="ko-KR" sz="1800" dirty="0">
                <a:solidFill>
                  <a:srgbClr val="FFC000"/>
                </a:solidFill>
                <a:ea typeface="굴림" panose="020B0600000101010101" pitchFamily="50" charset="-127"/>
              </a:rPr>
              <a:t>    glVertex3f( 0.0f, 1.0f, 0.0f); </a:t>
            </a:r>
          </a:p>
          <a:p>
            <a:r>
              <a:rPr lang="en-US" altLang="ko-KR" sz="1800" dirty="0">
                <a:solidFill>
                  <a:srgbClr val="FFC000"/>
                </a:solidFill>
                <a:ea typeface="굴림" panose="020B0600000101010101" pitchFamily="50" charset="-127"/>
              </a:rPr>
              <a:t>    glVertex3f(-1.0f,-1.0f, 0.0f); </a:t>
            </a:r>
          </a:p>
          <a:p>
            <a:r>
              <a:rPr lang="en-US" altLang="ko-KR" sz="1800" dirty="0">
                <a:solidFill>
                  <a:srgbClr val="FFC000"/>
                </a:solidFill>
                <a:ea typeface="굴림" panose="020B0600000101010101" pitchFamily="50" charset="-127"/>
              </a:rPr>
              <a:t>    glVertex3f( 1.0f,-1.0f, 0.0f);                          </a:t>
            </a:r>
          </a:p>
          <a:p>
            <a:r>
              <a:rPr lang="en-US" altLang="ko-KR" sz="1800" dirty="0">
                <a:solidFill>
                  <a:srgbClr val="FFC000"/>
                </a:solidFill>
                <a:ea typeface="굴림" panose="020B0600000101010101" pitchFamily="50" charset="-127"/>
              </a:rPr>
              <a:t>    </a:t>
            </a:r>
            <a:r>
              <a:rPr lang="en-US" altLang="ko-KR" sz="1800" dirty="0" err="1">
                <a:solidFill>
                  <a:srgbClr val="FFC000"/>
                </a:solidFill>
                <a:ea typeface="굴림" panose="020B0600000101010101" pitchFamily="50" charset="-127"/>
              </a:rPr>
              <a:t>glEnd</a:t>
            </a:r>
            <a:r>
              <a:rPr lang="en-US" altLang="ko-KR" sz="1800" dirty="0">
                <a:solidFill>
                  <a:srgbClr val="FFC000"/>
                </a:solidFill>
                <a:ea typeface="굴림" panose="020B0600000101010101" pitchFamily="50" charset="-127"/>
              </a:rPr>
              <a:t>();                                                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  </a:t>
            </a:r>
            <a:r>
              <a:rPr lang="en-US" altLang="ko-KR" sz="1800" dirty="0" err="1">
                <a:ea typeface="굴림" panose="020B0600000101010101" pitchFamily="50" charset="-127"/>
              </a:rPr>
              <a:t>glFlush</a:t>
            </a:r>
            <a:r>
              <a:rPr lang="en-US" altLang="ko-KR" sz="1800" dirty="0">
                <a:ea typeface="굴림" panose="020B0600000101010101" pitchFamily="50" charset="-127"/>
              </a:rPr>
              <a:t>();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}</a:t>
            </a:r>
          </a:p>
          <a:p>
            <a:endParaRPr lang="en-US" altLang="ko-KR" sz="1800" dirty="0">
              <a:ea typeface="굴림" panose="020B0600000101010101" pitchFamily="50" charset="-127"/>
            </a:endParaRPr>
          </a:p>
          <a:p>
            <a:endParaRPr lang="en-US" altLang="ko-KR" sz="1800" dirty="0">
              <a:ea typeface="굴림" panose="020B0600000101010101" pitchFamily="50" charset="-127"/>
            </a:endParaRPr>
          </a:p>
          <a:p>
            <a:pPr lvl="1"/>
            <a:endParaRPr lang="ko-KR" altLang="en-US" sz="1400" dirty="0">
              <a:ea typeface="굴림" panose="020B0600000101010101" pitchFamily="50" charset="-127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13C0D247-7102-4048-87EF-952466CA7175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29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029075"/>
            <a:ext cx="19399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798" name="Straight Arrow Connector 5"/>
          <p:cNvCxnSpPr>
            <a:cxnSpLocks noChangeShapeType="1"/>
          </p:cNvCxnSpPr>
          <p:nvPr/>
        </p:nvCxnSpPr>
        <p:spPr bwMode="auto">
          <a:xfrm>
            <a:off x="6456363" y="5084763"/>
            <a:ext cx="1905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5591175" y="4932363"/>
            <a:ext cx="100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>
                <a:solidFill>
                  <a:srgbClr val="000000"/>
                </a:solidFill>
                <a:ea typeface="굴림" panose="020B0600000101010101" pitchFamily="50" charset="-127"/>
              </a:rPr>
              <a:t>(0,0,0)</a:t>
            </a:r>
            <a:endParaRPr lang="ko-KR" altLang="en-US" sz="180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34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Goal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Introduce </a:t>
            </a:r>
            <a:r>
              <a:rPr lang="en-US" altLang="ko-KR" dirty="0"/>
              <a:t>OpenGL programming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Lab 1: OpenGL version 2.x and under</a:t>
            </a:r>
          </a:p>
          <a:p>
            <a:pPr lvl="1"/>
            <a:r>
              <a:rPr lang="en-US" altLang="ko-KR" dirty="0" smtClean="0"/>
              <a:t>Help </a:t>
            </a:r>
            <a:r>
              <a:rPr lang="en-US" altLang="ko-KR" dirty="0"/>
              <a:t>you do CS380 homework by </a:t>
            </a:r>
            <a:r>
              <a:rPr lang="en-US" altLang="ko-KR" dirty="0" smtClean="0"/>
              <a:t>yourself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Lab 2: </a:t>
            </a:r>
            <a:r>
              <a:rPr lang="en-US" altLang="ko-KR" dirty="0"/>
              <a:t>OpenGL version </a:t>
            </a:r>
            <a:r>
              <a:rPr lang="en-US" altLang="ko-KR" dirty="0" smtClean="0"/>
              <a:t>3.x </a:t>
            </a:r>
            <a:r>
              <a:rPr lang="en-US" altLang="ko-KR" dirty="0"/>
              <a:t>and </a:t>
            </a:r>
            <a:r>
              <a:rPr lang="en-US" altLang="ko-KR" dirty="0" smtClean="0"/>
              <a:t>above</a:t>
            </a:r>
          </a:p>
          <a:p>
            <a:pPr lvl="1"/>
            <a:r>
              <a:rPr lang="en-US" altLang="ko-KR" dirty="0" smtClean="0"/>
              <a:t>Dip into modern OpenGL</a:t>
            </a:r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11368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Draw your first polygon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96B4A0F9-C620-4EE4-8277-6BE8D75640F5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30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820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ko-KR" sz="2400">
                <a:ea typeface="굴림" panose="020B0600000101010101" pitchFamily="50" charset="-127"/>
              </a:rPr>
              <a:t>In OpenGL, geometry is specified by vertices</a:t>
            </a:r>
          </a:p>
          <a:p>
            <a:r>
              <a:rPr lang="en-GB" altLang="ko-KR" sz="2400">
                <a:ea typeface="굴림" panose="020B0600000101010101" pitchFamily="50" charset="-127"/>
              </a:rPr>
              <a:t>Vertices must be specified between </a:t>
            </a:r>
            <a:r>
              <a:rPr lang="en-GB" altLang="ko-KR" sz="2400">
                <a:latin typeface="Courier New" panose="02070309020205020404" pitchFamily="49" charset="0"/>
                <a:ea typeface="굴림" panose="020B0600000101010101" pitchFamily="50" charset="-127"/>
              </a:rPr>
              <a:t>glBegin(</a:t>
            </a:r>
            <a:r>
              <a:rPr lang="en-GB" altLang="ko-KR" sz="2400" i="1">
                <a:latin typeface="Courier New" panose="02070309020205020404" pitchFamily="49" charset="0"/>
                <a:ea typeface="굴림" panose="020B0600000101010101" pitchFamily="50" charset="-127"/>
              </a:rPr>
              <a:t>primitive type</a:t>
            </a:r>
            <a:r>
              <a:rPr lang="en-GB" altLang="ko-KR" sz="2400">
                <a:latin typeface="Courier New" panose="02070309020205020404" pitchFamily="49" charset="0"/>
                <a:ea typeface="굴림" panose="020B0600000101010101" pitchFamily="50" charset="-127"/>
              </a:rPr>
              <a:t>)</a:t>
            </a:r>
            <a:r>
              <a:rPr lang="en-GB" altLang="ko-KR" sz="2400">
                <a:ea typeface="굴림" panose="020B0600000101010101" pitchFamily="50" charset="-127"/>
              </a:rPr>
              <a:t> and </a:t>
            </a:r>
            <a:r>
              <a:rPr lang="en-GB" altLang="ko-KR" sz="2400">
                <a:latin typeface="Courier New" panose="02070309020205020404" pitchFamily="49" charset="0"/>
                <a:ea typeface="굴림" panose="020B0600000101010101" pitchFamily="50" charset="-127"/>
              </a:rPr>
              <a:t>glEnd()</a:t>
            </a:r>
            <a:r>
              <a:rPr lang="en-GB" altLang="ko-KR" sz="2400">
                <a:ea typeface="굴림" panose="020B0600000101010101" pitchFamily="50" charset="-127"/>
              </a:rPr>
              <a:t> function calls</a:t>
            </a:r>
          </a:p>
          <a:p>
            <a:r>
              <a:rPr lang="en-GB" altLang="ko-KR" sz="2400">
                <a:ea typeface="굴림" panose="020B0600000101010101" pitchFamily="50" charset="-127"/>
              </a:rPr>
              <a:t>The primitive type represents how vertices are to be connected</a:t>
            </a:r>
          </a:p>
          <a:p>
            <a:endParaRPr lang="en-GB" altLang="ko-KR" sz="2400">
              <a:ea typeface="굴림" panose="020B0600000101010101" pitchFamily="50" charset="-127"/>
            </a:endParaRP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4440238" y="4679951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>
                <a:solidFill>
                  <a:srgbClr val="FFC000"/>
                </a:solidFill>
                <a:ea typeface="굴림" panose="020B0600000101010101" pitchFamily="50" charset="-127"/>
              </a:rPr>
              <a:t>glBegin(GL_TRIANGLES);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>
                <a:solidFill>
                  <a:srgbClr val="FFC000"/>
                </a:solidFill>
                <a:ea typeface="굴림" panose="020B0600000101010101" pitchFamily="50" charset="-127"/>
              </a:rPr>
              <a:t>    glVertex3f( 0.0f, 1.0f, 0.0f);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>
                <a:solidFill>
                  <a:srgbClr val="FFC000"/>
                </a:solidFill>
                <a:ea typeface="굴림" panose="020B0600000101010101" pitchFamily="50" charset="-127"/>
              </a:rPr>
              <a:t>    glVertex3f(-1.0f,-1.0f, 0.0f);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>
                <a:solidFill>
                  <a:srgbClr val="FFC000"/>
                </a:solidFill>
                <a:ea typeface="굴림" panose="020B0600000101010101" pitchFamily="50" charset="-127"/>
              </a:rPr>
              <a:t>    glVertex3f( 1.0f,-1.0f, 0.0f);                         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>
                <a:solidFill>
                  <a:srgbClr val="FFC000"/>
                </a:solidFill>
                <a:ea typeface="굴림" panose="020B0600000101010101" pitchFamily="50" charset="-127"/>
              </a:rPr>
              <a:t>glEnd();                                                </a:t>
            </a:r>
            <a:endParaRPr lang="ko-KR" altLang="en-US" sz="180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08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7E35692C-FE8A-47EF-8F88-A13104766C40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31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OpenGL Primitives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4" y="1989138"/>
            <a:ext cx="6732587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ko-KR" sz="2000">
                <a:ea typeface="굴림" panose="020B0600000101010101" pitchFamily="50" charset="-127"/>
              </a:rPr>
              <a:t>Triangles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ko-KR" sz="1800">
                <a:ea typeface="굴림" panose="020B0600000101010101" pitchFamily="50" charset="-127"/>
              </a:rPr>
              <a:t>There are 3 ways of making triangles with OpenGL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ko-KR" sz="1600">
                <a:ea typeface="굴림" panose="020B0600000101010101" pitchFamily="50" charset="-127"/>
              </a:rPr>
              <a:t>Individual triangles</a:t>
            </a:r>
          </a:p>
          <a:p>
            <a:pPr lvl="3" eaLnBrk="1" hangingPunct="1">
              <a:lnSpc>
                <a:spcPct val="80000"/>
              </a:lnSpc>
            </a:pPr>
            <a:r>
              <a:rPr lang="en-GB" altLang="ko-KR" sz="1400">
                <a:ea typeface="굴림" panose="020B0600000101010101" pitchFamily="50" charset="-127"/>
              </a:rPr>
              <a:t>Type is </a:t>
            </a:r>
            <a:r>
              <a:rPr lang="en-GB" altLang="ko-KR" sz="1400">
                <a:latin typeface="Courier New" panose="02070309020205020404" pitchFamily="49" charset="0"/>
                <a:ea typeface="굴림" panose="020B0600000101010101" pitchFamily="50" charset="-127"/>
              </a:rPr>
              <a:t>GL_TRIANGLES</a:t>
            </a:r>
          </a:p>
          <a:p>
            <a:pPr lvl="3" eaLnBrk="1" hangingPunct="1">
              <a:lnSpc>
                <a:spcPct val="80000"/>
              </a:lnSpc>
            </a:pPr>
            <a:r>
              <a:rPr lang="en-GB" altLang="ko-KR" sz="1400">
                <a:ea typeface="굴림" panose="020B0600000101010101" pitchFamily="50" charset="-127"/>
              </a:rPr>
              <a:t>Each triangle requires 3 explicit vertices</a:t>
            </a:r>
          </a:p>
          <a:p>
            <a:pPr lvl="3" eaLnBrk="1" hangingPunct="1">
              <a:lnSpc>
                <a:spcPct val="80000"/>
              </a:lnSpc>
            </a:pPr>
            <a:r>
              <a:rPr lang="en-GB" altLang="ko-KR" sz="1400">
                <a:ea typeface="굴림" panose="020B0600000101010101" pitchFamily="50" charset="-127"/>
              </a:rPr>
              <a:t>Sets of unconnected triangles are often called polygon soups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ko-KR" sz="1600">
                <a:ea typeface="굴림" panose="020B0600000101010101" pitchFamily="50" charset="-127"/>
              </a:rPr>
              <a:t>Strips of connected triangles</a:t>
            </a:r>
          </a:p>
          <a:p>
            <a:pPr lvl="3" eaLnBrk="1" hangingPunct="1">
              <a:lnSpc>
                <a:spcPct val="80000"/>
              </a:lnSpc>
            </a:pPr>
            <a:r>
              <a:rPr lang="en-GB" altLang="ko-KR" sz="1400">
                <a:ea typeface="굴림" panose="020B0600000101010101" pitchFamily="50" charset="-127"/>
              </a:rPr>
              <a:t>Type is </a:t>
            </a:r>
            <a:r>
              <a:rPr lang="en-GB" altLang="ko-KR" sz="1400">
                <a:latin typeface="Courier New" panose="02070309020205020404" pitchFamily="49" charset="0"/>
                <a:ea typeface="굴림" panose="020B0600000101010101" pitchFamily="50" charset="-127"/>
              </a:rPr>
              <a:t>GL_TRIANGLE_STRIP</a:t>
            </a:r>
          </a:p>
          <a:p>
            <a:pPr lvl="3" eaLnBrk="1" hangingPunct="1">
              <a:lnSpc>
                <a:spcPct val="80000"/>
              </a:lnSpc>
            </a:pPr>
            <a:r>
              <a:rPr lang="en-GB" altLang="ko-KR" sz="1400">
                <a:ea typeface="굴림" panose="020B0600000101010101" pitchFamily="50" charset="-127"/>
              </a:rPr>
              <a:t>The first triangle requires 3 vertices, the rest use 1 new vertex and the 2 most recently defined vertices</a:t>
            </a:r>
          </a:p>
          <a:p>
            <a:pPr lvl="3" eaLnBrk="1" hangingPunct="1">
              <a:lnSpc>
                <a:spcPct val="80000"/>
              </a:lnSpc>
            </a:pPr>
            <a:r>
              <a:rPr lang="en-GB" altLang="ko-KR" sz="1400">
                <a:ea typeface="굴림" panose="020B0600000101010101" pitchFamily="50" charset="-127"/>
              </a:rPr>
              <a:t>Complex objects are often built from 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ko-KR" sz="1600">
                <a:ea typeface="굴림" panose="020B0600000101010101" pitchFamily="50" charset="-127"/>
              </a:rPr>
              <a:t>Fans of connected triangles</a:t>
            </a:r>
          </a:p>
          <a:p>
            <a:pPr lvl="3" eaLnBrk="1" hangingPunct="1">
              <a:lnSpc>
                <a:spcPct val="80000"/>
              </a:lnSpc>
            </a:pPr>
            <a:r>
              <a:rPr lang="en-GB" altLang="ko-KR" sz="1400">
                <a:ea typeface="굴림" panose="020B0600000101010101" pitchFamily="50" charset="-127"/>
              </a:rPr>
              <a:t>Type is </a:t>
            </a:r>
            <a:r>
              <a:rPr lang="en-GB" altLang="ko-KR" sz="1400">
                <a:latin typeface="Courier New" panose="02070309020205020404" pitchFamily="49" charset="0"/>
                <a:ea typeface="굴림" panose="020B0600000101010101" pitchFamily="50" charset="-127"/>
              </a:rPr>
              <a:t>GL_TRIANGLE_FAN</a:t>
            </a:r>
          </a:p>
          <a:p>
            <a:pPr lvl="3" eaLnBrk="1" hangingPunct="1">
              <a:lnSpc>
                <a:spcPct val="80000"/>
              </a:lnSpc>
            </a:pPr>
            <a:r>
              <a:rPr lang="en-GB" altLang="ko-KR" sz="1400">
                <a:ea typeface="굴림" panose="020B0600000101010101" pitchFamily="50" charset="-127"/>
              </a:rPr>
              <a:t>Every triangle use the first, the previous, and a new vertex</a:t>
            </a:r>
          </a:p>
          <a:p>
            <a:pPr lvl="3" eaLnBrk="1" hangingPunct="1">
              <a:lnSpc>
                <a:spcPct val="80000"/>
              </a:lnSpc>
            </a:pPr>
            <a:r>
              <a:rPr lang="en-GB" altLang="ko-KR" sz="1400">
                <a:ea typeface="굴림" panose="020B0600000101010101" pitchFamily="50" charset="-127"/>
              </a:rPr>
              <a:t>Useful for creating polygons or approximating circles/ellipses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ko-KR" sz="2000">
              <a:ea typeface="굴림" panose="020B0600000101010101" pitchFamily="50" charset="-127"/>
            </a:endParaRP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8162926" y="2708276"/>
            <a:ext cx="2505075" cy="1839913"/>
            <a:chOff x="320" y="2910"/>
            <a:chExt cx="1578" cy="1240"/>
          </a:xfrm>
        </p:grpSpPr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320" y="3903"/>
              <a:ext cx="157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GL_TRIANGLE_STRIP</a:t>
              </a:r>
            </a:p>
          </p:txBody>
        </p:sp>
        <p:grpSp>
          <p:nvGrpSpPr>
            <p:cNvPr id="35859" name="Group 7"/>
            <p:cNvGrpSpPr>
              <a:grpSpLocks/>
            </p:cNvGrpSpPr>
            <p:nvPr/>
          </p:nvGrpSpPr>
          <p:grpSpPr bwMode="auto">
            <a:xfrm>
              <a:off x="858" y="2910"/>
              <a:ext cx="673" cy="913"/>
              <a:chOff x="858" y="2910"/>
              <a:chExt cx="673" cy="913"/>
            </a:xfrm>
          </p:grpSpPr>
          <p:sp>
            <p:nvSpPr>
              <p:cNvPr id="35860" name="Freeform 8"/>
              <p:cNvSpPr>
                <a:spLocks/>
              </p:cNvSpPr>
              <p:nvPr/>
            </p:nvSpPr>
            <p:spPr bwMode="auto">
              <a:xfrm>
                <a:off x="858" y="2910"/>
                <a:ext cx="673" cy="337"/>
              </a:xfrm>
              <a:custGeom>
                <a:avLst/>
                <a:gdLst>
                  <a:gd name="T0" fmla="*/ 0 w 673"/>
                  <a:gd name="T1" fmla="*/ 48 h 337"/>
                  <a:gd name="T2" fmla="*/ 672 w 673"/>
                  <a:gd name="T3" fmla="*/ 0 h 337"/>
                  <a:gd name="T4" fmla="*/ 144 w 673"/>
                  <a:gd name="T5" fmla="*/ 336 h 337"/>
                  <a:gd name="T6" fmla="*/ 0 w 673"/>
                  <a:gd name="T7" fmla="*/ 48 h 3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3" h="337">
                    <a:moveTo>
                      <a:pt x="0" y="48"/>
                    </a:moveTo>
                    <a:lnTo>
                      <a:pt x="672" y="0"/>
                    </a:lnTo>
                    <a:lnTo>
                      <a:pt x="144" y="336"/>
                    </a:lnTo>
                    <a:lnTo>
                      <a:pt x="0" y="48"/>
                    </a:lnTo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61" name="Freeform 9"/>
              <p:cNvSpPr>
                <a:spLocks/>
              </p:cNvSpPr>
              <p:nvPr/>
            </p:nvSpPr>
            <p:spPr bwMode="auto">
              <a:xfrm>
                <a:off x="1002" y="2910"/>
                <a:ext cx="529" cy="337"/>
              </a:xfrm>
              <a:custGeom>
                <a:avLst/>
                <a:gdLst>
                  <a:gd name="T0" fmla="*/ 0 w 529"/>
                  <a:gd name="T1" fmla="*/ 336 h 337"/>
                  <a:gd name="T2" fmla="*/ 528 w 529"/>
                  <a:gd name="T3" fmla="*/ 0 h 337"/>
                  <a:gd name="T4" fmla="*/ 384 w 529"/>
                  <a:gd name="T5" fmla="*/ 288 h 337"/>
                  <a:gd name="T6" fmla="*/ 0 w 529"/>
                  <a:gd name="T7" fmla="*/ 336 h 3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9" h="337">
                    <a:moveTo>
                      <a:pt x="0" y="336"/>
                    </a:moveTo>
                    <a:lnTo>
                      <a:pt x="528" y="0"/>
                    </a:lnTo>
                    <a:lnTo>
                      <a:pt x="384" y="288"/>
                    </a:lnTo>
                    <a:lnTo>
                      <a:pt x="0" y="336"/>
                    </a:lnTo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62" name="Freeform 10"/>
              <p:cNvSpPr>
                <a:spLocks/>
              </p:cNvSpPr>
              <p:nvPr/>
            </p:nvSpPr>
            <p:spPr bwMode="auto">
              <a:xfrm>
                <a:off x="954" y="3198"/>
                <a:ext cx="433" cy="289"/>
              </a:xfrm>
              <a:custGeom>
                <a:avLst/>
                <a:gdLst>
                  <a:gd name="T0" fmla="*/ 432 w 433"/>
                  <a:gd name="T1" fmla="*/ 0 h 289"/>
                  <a:gd name="T2" fmla="*/ 48 w 433"/>
                  <a:gd name="T3" fmla="*/ 48 h 289"/>
                  <a:gd name="T4" fmla="*/ 0 w 433"/>
                  <a:gd name="T5" fmla="*/ 288 h 289"/>
                  <a:gd name="T6" fmla="*/ 432 w 433"/>
                  <a:gd name="T7" fmla="*/ 0 h 2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3" h="289">
                    <a:moveTo>
                      <a:pt x="432" y="0"/>
                    </a:moveTo>
                    <a:lnTo>
                      <a:pt x="48" y="48"/>
                    </a:lnTo>
                    <a:lnTo>
                      <a:pt x="0" y="288"/>
                    </a:lnTo>
                    <a:lnTo>
                      <a:pt x="432" y="0"/>
                    </a:lnTo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AFAFAF"/>
                  </a:gs>
                </a:gsLst>
                <a:lin ang="27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auto">
              <a:xfrm>
                <a:off x="954" y="3198"/>
                <a:ext cx="433" cy="337"/>
              </a:xfrm>
              <a:custGeom>
                <a:avLst/>
                <a:gdLst>
                  <a:gd name="T0" fmla="*/ 432 w 433"/>
                  <a:gd name="T1" fmla="*/ 0 h 337"/>
                  <a:gd name="T2" fmla="*/ 384 w 433"/>
                  <a:gd name="T3" fmla="*/ 336 h 337"/>
                  <a:gd name="T4" fmla="*/ 0 w 433"/>
                  <a:gd name="T5" fmla="*/ 288 h 337"/>
                  <a:gd name="T6" fmla="*/ 432 w 433"/>
                  <a:gd name="T7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3" h="337">
                    <a:moveTo>
                      <a:pt x="432" y="0"/>
                    </a:moveTo>
                    <a:lnTo>
                      <a:pt x="384" y="336"/>
                    </a:lnTo>
                    <a:lnTo>
                      <a:pt x="0" y="288"/>
                    </a:lnTo>
                    <a:lnTo>
                      <a:pt x="432" y="0"/>
                    </a:lnTo>
                  </a:path>
                </a:pathLst>
              </a:cu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30196"/>
                      <a:invGamma/>
                    </a:schemeClr>
                  </a:gs>
                </a:gsLst>
                <a:lin ang="27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864" name="Freeform 12"/>
              <p:cNvSpPr>
                <a:spLocks/>
              </p:cNvSpPr>
              <p:nvPr/>
            </p:nvSpPr>
            <p:spPr bwMode="auto">
              <a:xfrm>
                <a:off x="954" y="3486"/>
                <a:ext cx="385" cy="337"/>
              </a:xfrm>
              <a:custGeom>
                <a:avLst/>
                <a:gdLst>
                  <a:gd name="T0" fmla="*/ 0 w 385"/>
                  <a:gd name="T1" fmla="*/ 0 h 337"/>
                  <a:gd name="T2" fmla="*/ 192 w 385"/>
                  <a:gd name="T3" fmla="*/ 336 h 337"/>
                  <a:gd name="T4" fmla="*/ 384 w 385"/>
                  <a:gd name="T5" fmla="*/ 48 h 337"/>
                  <a:gd name="T6" fmla="*/ 0 w 385"/>
                  <a:gd name="T7" fmla="*/ 0 h 3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5" h="337">
                    <a:moveTo>
                      <a:pt x="0" y="0"/>
                    </a:moveTo>
                    <a:lnTo>
                      <a:pt x="192" y="336"/>
                    </a:lnTo>
                    <a:lnTo>
                      <a:pt x="384" y="4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65" name="Freeform 13"/>
              <p:cNvSpPr>
                <a:spLocks/>
              </p:cNvSpPr>
              <p:nvPr/>
            </p:nvSpPr>
            <p:spPr bwMode="auto">
              <a:xfrm>
                <a:off x="1146" y="3534"/>
                <a:ext cx="337" cy="289"/>
              </a:xfrm>
              <a:custGeom>
                <a:avLst/>
                <a:gdLst>
                  <a:gd name="T0" fmla="*/ 192 w 337"/>
                  <a:gd name="T1" fmla="*/ 0 h 289"/>
                  <a:gd name="T2" fmla="*/ 336 w 337"/>
                  <a:gd name="T3" fmla="*/ 192 h 289"/>
                  <a:gd name="T4" fmla="*/ 0 w 337"/>
                  <a:gd name="T5" fmla="*/ 288 h 289"/>
                  <a:gd name="T6" fmla="*/ 192 w 337"/>
                  <a:gd name="T7" fmla="*/ 0 h 2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7" h="289">
                    <a:moveTo>
                      <a:pt x="192" y="0"/>
                    </a:moveTo>
                    <a:lnTo>
                      <a:pt x="336" y="192"/>
                    </a:lnTo>
                    <a:lnTo>
                      <a:pt x="0" y="288"/>
                    </a:lnTo>
                    <a:lnTo>
                      <a:pt x="192" y="0"/>
                    </a:lnTo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AFAFAF"/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5846" name="Group 14"/>
          <p:cNvGrpSpPr>
            <a:grpSpLocks/>
          </p:cNvGrpSpPr>
          <p:nvPr/>
        </p:nvGrpSpPr>
        <p:grpSpPr bwMode="auto">
          <a:xfrm>
            <a:off x="8543925" y="1341439"/>
            <a:ext cx="1822450" cy="1138237"/>
            <a:chOff x="1666" y="2546"/>
            <a:chExt cx="1148" cy="767"/>
          </a:xfrm>
        </p:grpSpPr>
        <p:grpSp>
          <p:nvGrpSpPr>
            <p:cNvPr id="35854" name="Group 15"/>
            <p:cNvGrpSpPr>
              <a:grpSpLocks/>
            </p:cNvGrpSpPr>
            <p:nvPr/>
          </p:nvGrpSpPr>
          <p:grpSpPr bwMode="auto">
            <a:xfrm>
              <a:off x="1936" y="2546"/>
              <a:ext cx="730" cy="437"/>
              <a:chOff x="1936" y="2546"/>
              <a:chExt cx="730" cy="437"/>
            </a:xfrm>
          </p:grpSpPr>
          <p:sp>
            <p:nvSpPr>
              <p:cNvPr id="35856" name="Freeform 16"/>
              <p:cNvSpPr>
                <a:spLocks/>
              </p:cNvSpPr>
              <p:nvPr/>
            </p:nvSpPr>
            <p:spPr bwMode="auto">
              <a:xfrm>
                <a:off x="1936" y="2546"/>
                <a:ext cx="244" cy="187"/>
              </a:xfrm>
              <a:custGeom>
                <a:avLst/>
                <a:gdLst>
                  <a:gd name="T0" fmla="*/ 158 w 244"/>
                  <a:gd name="T1" fmla="*/ 0 h 187"/>
                  <a:gd name="T2" fmla="*/ 0 w 244"/>
                  <a:gd name="T3" fmla="*/ 171 h 187"/>
                  <a:gd name="T4" fmla="*/ 243 w 244"/>
                  <a:gd name="T5" fmla="*/ 186 h 187"/>
                  <a:gd name="T6" fmla="*/ 158 w 244"/>
                  <a:gd name="T7" fmla="*/ 0 h 1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4" h="187">
                    <a:moveTo>
                      <a:pt x="158" y="0"/>
                    </a:moveTo>
                    <a:lnTo>
                      <a:pt x="0" y="171"/>
                    </a:lnTo>
                    <a:lnTo>
                      <a:pt x="243" y="186"/>
                    </a:lnTo>
                    <a:lnTo>
                      <a:pt x="15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857" name="Freeform 17"/>
              <p:cNvSpPr>
                <a:spLocks/>
              </p:cNvSpPr>
              <p:nvPr/>
            </p:nvSpPr>
            <p:spPr bwMode="auto">
              <a:xfrm>
                <a:off x="2215" y="2696"/>
                <a:ext cx="451" cy="287"/>
              </a:xfrm>
              <a:custGeom>
                <a:avLst/>
                <a:gdLst>
                  <a:gd name="T0" fmla="*/ 129 w 451"/>
                  <a:gd name="T1" fmla="*/ 0 h 287"/>
                  <a:gd name="T2" fmla="*/ 0 w 451"/>
                  <a:gd name="T3" fmla="*/ 179 h 287"/>
                  <a:gd name="T4" fmla="*/ 450 w 451"/>
                  <a:gd name="T5" fmla="*/ 286 h 287"/>
                  <a:gd name="T6" fmla="*/ 129 w 451"/>
                  <a:gd name="T7" fmla="*/ 0 h 2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1" h="287">
                    <a:moveTo>
                      <a:pt x="129" y="0"/>
                    </a:moveTo>
                    <a:lnTo>
                      <a:pt x="0" y="179"/>
                    </a:lnTo>
                    <a:lnTo>
                      <a:pt x="450" y="286"/>
                    </a:lnTo>
                    <a:lnTo>
                      <a:pt x="129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1666" y="3066"/>
              <a:ext cx="114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GL_TRIANGLES</a:t>
              </a:r>
            </a:p>
          </p:txBody>
        </p:sp>
      </p:grpSp>
      <p:grpSp>
        <p:nvGrpSpPr>
          <p:cNvPr id="35847" name="Group 19"/>
          <p:cNvGrpSpPr>
            <a:grpSpLocks/>
          </p:cNvGrpSpPr>
          <p:nvPr/>
        </p:nvGrpSpPr>
        <p:grpSpPr bwMode="auto">
          <a:xfrm>
            <a:off x="8256589" y="5229225"/>
            <a:ext cx="2232025" cy="1093788"/>
            <a:chOff x="2285" y="3379"/>
            <a:chExt cx="1406" cy="737"/>
          </a:xfrm>
        </p:grpSpPr>
        <p:grpSp>
          <p:nvGrpSpPr>
            <p:cNvPr id="35848" name="Group 20"/>
            <p:cNvGrpSpPr>
              <a:grpSpLocks/>
            </p:cNvGrpSpPr>
            <p:nvPr/>
          </p:nvGrpSpPr>
          <p:grpSpPr bwMode="auto">
            <a:xfrm>
              <a:off x="2679" y="3379"/>
              <a:ext cx="769" cy="385"/>
              <a:chOff x="2679" y="3379"/>
              <a:chExt cx="769" cy="385"/>
            </a:xfrm>
          </p:grpSpPr>
          <p:sp>
            <p:nvSpPr>
              <p:cNvPr id="22549" name="Freeform 21"/>
              <p:cNvSpPr>
                <a:spLocks/>
              </p:cNvSpPr>
              <p:nvPr/>
            </p:nvSpPr>
            <p:spPr bwMode="auto">
              <a:xfrm>
                <a:off x="2679" y="3379"/>
                <a:ext cx="433" cy="289"/>
              </a:xfrm>
              <a:custGeom>
                <a:avLst/>
                <a:gdLst>
                  <a:gd name="T0" fmla="*/ 432 w 433"/>
                  <a:gd name="T1" fmla="*/ 0 h 289"/>
                  <a:gd name="T2" fmla="*/ 48 w 433"/>
                  <a:gd name="T3" fmla="*/ 48 h 289"/>
                  <a:gd name="T4" fmla="*/ 0 w 433"/>
                  <a:gd name="T5" fmla="*/ 288 h 289"/>
                  <a:gd name="T6" fmla="*/ 432 w 433"/>
                  <a:gd name="T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3" h="289">
                    <a:moveTo>
                      <a:pt x="432" y="0"/>
                    </a:moveTo>
                    <a:lnTo>
                      <a:pt x="48" y="48"/>
                    </a:lnTo>
                    <a:lnTo>
                      <a:pt x="0" y="288"/>
                    </a:lnTo>
                    <a:lnTo>
                      <a:pt x="432" y="0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550" name="Freeform 22"/>
              <p:cNvSpPr>
                <a:spLocks/>
              </p:cNvSpPr>
              <p:nvPr/>
            </p:nvSpPr>
            <p:spPr bwMode="auto">
              <a:xfrm>
                <a:off x="2679" y="3379"/>
                <a:ext cx="529" cy="289"/>
              </a:xfrm>
              <a:custGeom>
                <a:avLst/>
                <a:gdLst>
                  <a:gd name="T0" fmla="*/ 0 w 529"/>
                  <a:gd name="T1" fmla="*/ 288 h 289"/>
                  <a:gd name="T2" fmla="*/ 528 w 529"/>
                  <a:gd name="T3" fmla="*/ 144 h 289"/>
                  <a:gd name="T4" fmla="*/ 432 w 529"/>
                  <a:gd name="T5" fmla="*/ 0 h 289"/>
                  <a:gd name="T6" fmla="*/ 0 w 529"/>
                  <a:gd name="T7" fmla="*/ 28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289">
                    <a:moveTo>
                      <a:pt x="0" y="288"/>
                    </a:moveTo>
                    <a:lnTo>
                      <a:pt x="528" y="144"/>
                    </a:lnTo>
                    <a:lnTo>
                      <a:pt x="432" y="0"/>
                    </a:lnTo>
                    <a:lnTo>
                      <a:pt x="0" y="288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551" name="Freeform 23"/>
              <p:cNvSpPr>
                <a:spLocks/>
              </p:cNvSpPr>
              <p:nvPr/>
            </p:nvSpPr>
            <p:spPr bwMode="auto">
              <a:xfrm>
                <a:off x="2679" y="3523"/>
                <a:ext cx="769" cy="140"/>
              </a:xfrm>
              <a:custGeom>
                <a:avLst/>
                <a:gdLst>
                  <a:gd name="T0" fmla="*/ 0 w 769"/>
                  <a:gd name="T1" fmla="*/ 144 h 145"/>
                  <a:gd name="T2" fmla="*/ 528 w 769"/>
                  <a:gd name="T3" fmla="*/ 0 h 145"/>
                  <a:gd name="T4" fmla="*/ 768 w 769"/>
                  <a:gd name="T5" fmla="*/ 48 h 145"/>
                  <a:gd name="T6" fmla="*/ 0 w 769"/>
                  <a:gd name="T7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9" h="145">
                    <a:moveTo>
                      <a:pt x="0" y="144"/>
                    </a:moveTo>
                    <a:lnTo>
                      <a:pt x="528" y="0"/>
                    </a:lnTo>
                    <a:lnTo>
                      <a:pt x="768" y="48"/>
                    </a:lnTo>
                    <a:lnTo>
                      <a:pt x="0" y="144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552" name="Freeform 24"/>
              <p:cNvSpPr>
                <a:spLocks/>
              </p:cNvSpPr>
              <p:nvPr/>
            </p:nvSpPr>
            <p:spPr bwMode="auto">
              <a:xfrm>
                <a:off x="2679" y="3572"/>
                <a:ext cx="769" cy="198"/>
              </a:xfrm>
              <a:custGeom>
                <a:avLst/>
                <a:gdLst>
                  <a:gd name="T0" fmla="*/ 0 w 769"/>
                  <a:gd name="T1" fmla="*/ 96 h 193"/>
                  <a:gd name="T2" fmla="*/ 768 w 769"/>
                  <a:gd name="T3" fmla="*/ 0 h 193"/>
                  <a:gd name="T4" fmla="*/ 576 w 769"/>
                  <a:gd name="T5" fmla="*/ 192 h 193"/>
                  <a:gd name="T6" fmla="*/ 0 w 769"/>
                  <a:gd name="T7" fmla="*/ 9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9" h="193">
                    <a:moveTo>
                      <a:pt x="0" y="96"/>
                    </a:moveTo>
                    <a:lnTo>
                      <a:pt x="768" y="0"/>
                    </a:lnTo>
                    <a:lnTo>
                      <a:pt x="576" y="192"/>
                    </a:lnTo>
                    <a:lnTo>
                      <a:pt x="0" y="96"/>
                    </a:lnTo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2553" name="Rectangle 25"/>
            <p:cNvSpPr>
              <a:spLocks noChangeArrowheads="1"/>
            </p:cNvSpPr>
            <p:nvPr/>
          </p:nvSpPr>
          <p:spPr bwMode="auto">
            <a:xfrm>
              <a:off x="2285" y="3869"/>
              <a:ext cx="14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GL_TRIANGLE_FAN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7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0C782218-7C60-4172-B600-78FF22E68E26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32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OpenGL Primitives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47625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ko-KR" sz="2400">
                <a:ea typeface="굴림" panose="020B0600000101010101" pitchFamily="50" charset="-127"/>
              </a:rPr>
              <a:t>Quadrilaterals (quads)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ko-KR" sz="2000">
                <a:ea typeface="굴림" panose="020B0600000101010101" pitchFamily="50" charset="-127"/>
              </a:rPr>
              <a:t>Individual quads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ko-KR" sz="1800">
                <a:ea typeface="굴림" panose="020B0600000101010101" pitchFamily="50" charset="-127"/>
              </a:rPr>
              <a:t>Type is </a:t>
            </a:r>
            <a:r>
              <a:rPr lang="en-GB" altLang="ko-KR" sz="1800">
                <a:latin typeface="Courier New" panose="02070309020205020404" pitchFamily="49" charset="0"/>
                <a:ea typeface="굴림" panose="020B0600000101010101" pitchFamily="50" charset="-127"/>
              </a:rPr>
              <a:t>GL_QUADS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ko-KR" sz="1800">
                <a:ea typeface="굴림" panose="020B0600000101010101" pitchFamily="50" charset="-127"/>
              </a:rPr>
              <a:t>A quad is defined by 4 vertices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ko-KR" sz="1800">
                <a:ea typeface="굴림" panose="020B0600000101010101" pitchFamily="50" charset="-127"/>
              </a:rPr>
              <a:t>Quads can be decomposed into two triangles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ko-KR" sz="1800">
                <a:ea typeface="굴림" panose="020B0600000101010101" pitchFamily="50" charset="-127"/>
              </a:rPr>
              <a:t>Quads are not necessarily plane or convex</a:t>
            </a:r>
          </a:p>
          <a:p>
            <a:pPr lvl="3" eaLnBrk="1" hangingPunct="1">
              <a:lnSpc>
                <a:spcPct val="80000"/>
              </a:lnSpc>
            </a:pPr>
            <a:r>
              <a:rPr lang="en-GB" altLang="ko-KR" sz="1600">
                <a:ea typeface="굴림" panose="020B0600000101010101" pitchFamily="50" charset="-127"/>
              </a:rPr>
              <a:t>Be careful with the vertex sequence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ko-KR" sz="2000">
                <a:ea typeface="굴림" panose="020B0600000101010101" pitchFamily="50" charset="-127"/>
              </a:rPr>
              <a:t>Strips of connected quads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ko-KR" sz="1800">
                <a:ea typeface="굴림" panose="020B0600000101010101" pitchFamily="50" charset="-127"/>
              </a:rPr>
              <a:t>Type is </a:t>
            </a:r>
            <a:r>
              <a:rPr lang="en-GB" altLang="ko-KR" sz="1800">
                <a:latin typeface="Courier New" panose="02070309020205020404" pitchFamily="49" charset="0"/>
                <a:ea typeface="굴림" panose="020B0600000101010101" pitchFamily="50" charset="-127"/>
              </a:rPr>
              <a:t>GL_QUAD_STRIP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ko-KR" sz="1800">
                <a:ea typeface="굴림" panose="020B0600000101010101" pitchFamily="50" charset="-127"/>
              </a:rPr>
              <a:t>Uses the most recent 2 vertices and 2 new vertices</a:t>
            </a:r>
          </a:p>
          <a:p>
            <a:pPr lvl="2" eaLnBrk="1" hangingPunct="1">
              <a:lnSpc>
                <a:spcPct val="80000"/>
              </a:lnSpc>
            </a:pPr>
            <a:endParaRPr lang="en-GB" altLang="ko-KR" sz="1800">
              <a:ea typeface="굴림" panose="020B0600000101010101" pitchFamily="50" charset="-127"/>
            </a:endParaRPr>
          </a:p>
        </p:txBody>
      </p:sp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8040688" y="1844675"/>
            <a:ext cx="1276350" cy="1606550"/>
            <a:chOff x="3680" y="2648"/>
            <a:chExt cx="804" cy="1083"/>
          </a:xfrm>
        </p:grpSpPr>
        <p:grpSp>
          <p:nvGrpSpPr>
            <p:cNvPr id="36876" name="Group 5"/>
            <p:cNvGrpSpPr>
              <a:grpSpLocks/>
            </p:cNvGrpSpPr>
            <p:nvPr/>
          </p:nvGrpSpPr>
          <p:grpSpPr bwMode="auto">
            <a:xfrm>
              <a:off x="3842" y="2648"/>
              <a:ext cx="484" cy="718"/>
              <a:chOff x="3842" y="2648"/>
              <a:chExt cx="484" cy="718"/>
            </a:xfrm>
          </p:grpSpPr>
          <p:sp>
            <p:nvSpPr>
              <p:cNvPr id="36878" name="Freeform 6"/>
              <p:cNvSpPr>
                <a:spLocks/>
              </p:cNvSpPr>
              <p:nvPr/>
            </p:nvSpPr>
            <p:spPr bwMode="auto">
              <a:xfrm>
                <a:off x="3842" y="2648"/>
                <a:ext cx="386" cy="337"/>
              </a:xfrm>
              <a:custGeom>
                <a:avLst/>
                <a:gdLst>
                  <a:gd name="T0" fmla="*/ 0 w 386"/>
                  <a:gd name="T1" fmla="*/ 239 h 337"/>
                  <a:gd name="T2" fmla="*/ 127 w 386"/>
                  <a:gd name="T3" fmla="*/ 0 h 337"/>
                  <a:gd name="T4" fmla="*/ 385 w 386"/>
                  <a:gd name="T5" fmla="*/ 102 h 337"/>
                  <a:gd name="T6" fmla="*/ 268 w 386"/>
                  <a:gd name="T7" fmla="*/ 336 h 337"/>
                  <a:gd name="T8" fmla="*/ 0 w 386"/>
                  <a:gd name="T9" fmla="*/ 239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6" h="337">
                    <a:moveTo>
                      <a:pt x="0" y="239"/>
                    </a:moveTo>
                    <a:lnTo>
                      <a:pt x="127" y="0"/>
                    </a:lnTo>
                    <a:lnTo>
                      <a:pt x="385" y="102"/>
                    </a:lnTo>
                    <a:lnTo>
                      <a:pt x="268" y="336"/>
                    </a:lnTo>
                    <a:lnTo>
                      <a:pt x="0" y="23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879" name="Freeform 7"/>
              <p:cNvSpPr>
                <a:spLocks/>
              </p:cNvSpPr>
              <p:nvPr/>
            </p:nvSpPr>
            <p:spPr bwMode="auto">
              <a:xfrm>
                <a:off x="3842" y="3140"/>
                <a:ext cx="484" cy="226"/>
              </a:xfrm>
              <a:custGeom>
                <a:avLst/>
                <a:gdLst>
                  <a:gd name="T0" fmla="*/ 0 w 484"/>
                  <a:gd name="T1" fmla="*/ 225 h 226"/>
                  <a:gd name="T2" fmla="*/ 83 w 484"/>
                  <a:gd name="T3" fmla="*/ 0 h 226"/>
                  <a:gd name="T4" fmla="*/ 483 w 484"/>
                  <a:gd name="T5" fmla="*/ 0 h 226"/>
                  <a:gd name="T6" fmla="*/ 444 w 484"/>
                  <a:gd name="T7" fmla="*/ 88 h 226"/>
                  <a:gd name="T8" fmla="*/ 0 w 484"/>
                  <a:gd name="T9" fmla="*/ 225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" h="226">
                    <a:moveTo>
                      <a:pt x="0" y="225"/>
                    </a:moveTo>
                    <a:lnTo>
                      <a:pt x="83" y="0"/>
                    </a:lnTo>
                    <a:lnTo>
                      <a:pt x="483" y="0"/>
                    </a:lnTo>
                    <a:lnTo>
                      <a:pt x="444" y="88"/>
                    </a:lnTo>
                    <a:lnTo>
                      <a:pt x="0" y="2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680" y="3483"/>
              <a:ext cx="80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GL_QUADS</a:t>
              </a:r>
            </a:p>
          </p:txBody>
        </p:sp>
      </p:grpSp>
      <p:grpSp>
        <p:nvGrpSpPr>
          <p:cNvPr id="36870" name="Group 9"/>
          <p:cNvGrpSpPr>
            <a:grpSpLocks/>
          </p:cNvGrpSpPr>
          <p:nvPr/>
        </p:nvGrpSpPr>
        <p:grpSpPr bwMode="auto">
          <a:xfrm>
            <a:off x="7608889" y="3860800"/>
            <a:ext cx="1978025" cy="1830179"/>
            <a:chOff x="4363" y="2946"/>
            <a:chExt cx="1246" cy="1234"/>
          </a:xfrm>
        </p:grpSpPr>
        <p:grpSp>
          <p:nvGrpSpPr>
            <p:cNvPr id="36871" name="Group 10"/>
            <p:cNvGrpSpPr>
              <a:grpSpLocks/>
            </p:cNvGrpSpPr>
            <p:nvPr/>
          </p:nvGrpSpPr>
          <p:grpSpPr bwMode="auto">
            <a:xfrm>
              <a:off x="4717" y="2946"/>
              <a:ext cx="673" cy="913"/>
              <a:chOff x="4717" y="2946"/>
              <a:chExt cx="673" cy="913"/>
            </a:xfrm>
          </p:grpSpPr>
          <p:sp>
            <p:nvSpPr>
              <p:cNvPr id="36873" name="Freeform 11"/>
              <p:cNvSpPr>
                <a:spLocks/>
              </p:cNvSpPr>
              <p:nvPr/>
            </p:nvSpPr>
            <p:spPr bwMode="auto">
              <a:xfrm>
                <a:off x="4717" y="2946"/>
                <a:ext cx="673" cy="337"/>
              </a:xfrm>
              <a:custGeom>
                <a:avLst/>
                <a:gdLst>
                  <a:gd name="T0" fmla="*/ 144 w 673"/>
                  <a:gd name="T1" fmla="*/ 336 h 337"/>
                  <a:gd name="T2" fmla="*/ 0 w 673"/>
                  <a:gd name="T3" fmla="*/ 48 h 337"/>
                  <a:gd name="T4" fmla="*/ 672 w 673"/>
                  <a:gd name="T5" fmla="*/ 0 h 337"/>
                  <a:gd name="T6" fmla="*/ 528 w 673"/>
                  <a:gd name="T7" fmla="*/ 288 h 337"/>
                  <a:gd name="T8" fmla="*/ 144 w 673"/>
                  <a:gd name="T9" fmla="*/ 336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3" h="337">
                    <a:moveTo>
                      <a:pt x="144" y="336"/>
                    </a:moveTo>
                    <a:lnTo>
                      <a:pt x="0" y="48"/>
                    </a:lnTo>
                    <a:lnTo>
                      <a:pt x="672" y="0"/>
                    </a:lnTo>
                    <a:lnTo>
                      <a:pt x="528" y="288"/>
                    </a:lnTo>
                    <a:lnTo>
                      <a:pt x="144" y="336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874" name="Freeform 12"/>
              <p:cNvSpPr>
                <a:spLocks/>
              </p:cNvSpPr>
              <p:nvPr/>
            </p:nvSpPr>
            <p:spPr bwMode="auto">
              <a:xfrm>
                <a:off x="4813" y="3234"/>
                <a:ext cx="433" cy="337"/>
              </a:xfrm>
              <a:custGeom>
                <a:avLst/>
                <a:gdLst>
                  <a:gd name="T0" fmla="*/ 432 w 433"/>
                  <a:gd name="T1" fmla="*/ 0 h 337"/>
                  <a:gd name="T2" fmla="*/ 48 w 433"/>
                  <a:gd name="T3" fmla="*/ 48 h 337"/>
                  <a:gd name="T4" fmla="*/ 0 w 433"/>
                  <a:gd name="T5" fmla="*/ 288 h 337"/>
                  <a:gd name="T6" fmla="*/ 384 w 433"/>
                  <a:gd name="T7" fmla="*/ 336 h 337"/>
                  <a:gd name="T8" fmla="*/ 432 w 433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3" h="337">
                    <a:moveTo>
                      <a:pt x="432" y="0"/>
                    </a:moveTo>
                    <a:lnTo>
                      <a:pt x="48" y="48"/>
                    </a:lnTo>
                    <a:lnTo>
                      <a:pt x="0" y="288"/>
                    </a:lnTo>
                    <a:lnTo>
                      <a:pt x="384" y="336"/>
                    </a:lnTo>
                    <a:lnTo>
                      <a:pt x="432" y="0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875" name="Freeform 13"/>
              <p:cNvSpPr>
                <a:spLocks/>
              </p:cNvSpPr>
              <p:nvPr/>
            </p:nvSpPr>
            <p:spPr bwMode="auto">
              <a:xfrm>
                <a:off x="4813" y="3522"/>
                <a:ext cx="529" cy="337"/>
              </a:xfrm>
              <a:custGeom>
                <a:avLst/>
                <a:gdLst>
                  <a:gd name="T0" fmla="*/ 384 w 529"/>
                  <a:gd name="T1" fmla="*/ 48 h 337"/>
                  <a:gd name="T2" fmla="*/ 0 w 529"/>
                  <a:gd name="T3" fmla="*/ 0 h 337"/>
                  <a:gd name="T4" fmla="*/ 192 w 529"/>
                  <a:gd name="T5" fmla="*/ 336 h 337"/>
                  <a:gd name="T6" fmla="*/ 528 w 529"/>
                  <a:gd name="T7" fmla="*/ 240 h 337"/>
                  <a:gd name="T8" fmla="*/ 384 w 529"/>
                  <a:gd name="T9" fmla="*/ 48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9" h="337">
                    <a:moveTo>
                      <a:pt x="384" y="48"/>
                    </a:moveTo>
                    <a:lnTo>
                      <a:pt x="0" y="0"/>
                    </a:lnTo>
                    <a:lnTo>
                      <a:pt x="192" y="336"/>
                    </a:lnTo>
                    <a:lnTo>
                      <a:pt x="528" y="240"/>
                    </a:lnTo>
                    <a:lnTo>
                      <a:pt x="384" y="48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FFFFFF"/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363" y="3931"/>
              <a:ext cx="124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GL_QUAD_STRIP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7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03BEB06D-FA1D-4833-91C6-A33FB3C4A5AA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33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OpenGL Primitives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981200"/>
            <a:ext cx="5483225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ko-KR" smtClean="0">
                <a:ea typeface="굴림" panose="020B0600000101010101" pitchFamily="50" charset="-127"/>
              </a:rPr>
              <a:t>Polygons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mtClean="0">
                <a:ea typeface="굴림" panose="020B0600000101010101" pitchFamily="50" charset="-127"/>
              </a:rPr>
              <a:t>Type is </a:t>
            </a:r>
            <a:r>
              <a:rPr lang="en-GB" altLang="ko-KR" smtClean="0">
                <a:latin typeface="Courier New" panose="02070309020205020404" pitchFamily="49" charset="0"/>
                <a:ea typeface="굴림" panose="020B0600000101010101" pitchFamily="50" charset="-127"/>
              </a:rPr>
              <a:t>GL_POLYGON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mtClean="0">
                <a:ea typeface="굴림" panose="020B0600000101010101" pitchFamily="50" charset="-127"/>
              </a:rPr>
              <a:t>Polygons need 3 or more vertices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ko-KR" smtClean="0">
                <a:ea typeface="굴림" panose="020B0600000101010101" pitchFamily="50" charset="-127"/>
              </a:rPr>
              <a:t>I.e. can be used for any polygon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mtClean="0">
                <a:ea typeface="굴림" panose="020B0600000101010101" pitchFamily="50" charset="-127"/>
              </a:rPr>
              <a:t>Polygons are divided into triangles by the graphics card</a:t>
            </a:r>
          </a:p>
        </p:txBody>
      </p:sp>
      <p:grpSp>
        <p:nvGrpSpPr>
          <p:cNvPr id="37893" name="Group 7"/>
          <p:cNvGrpSpPr>
            <a:grpSpLocks/>
          </p:cNvGrpSpPr>
          <p:nvPr/>
        </p:nvGrpSpPr>
        <p:grpSpPr bwMode="auto">
          <a:xfrm>
            <a:off x="7967663" y="2855913"/>
            <a:ext cx="1604962" cy="1878012"/>
            <a:chOff x="4059" y="1799"/>
            <a:chExt cx="1011" cy="1183"/>
          </a:xfrm>
        </p:grpSpPr>
        <p:sp>
          <p:nvSpPr>
            <p:cNvPr id="37894" name="Freeform 5"/>
            <p:cNvSpPr>
              <a:spLocks/>
            </p:cNvSpPr>
            <p:nvPr/>
          </p:nvSpPr>
          <p:spPr bwMode="auto">
            <a:xfrm>
              <a:off x="4113" y="1799"/>
              <a:ext cx="957" cy="950"/>
            </a:xfrm>
            <a:custGeom>
              <a:avLst/>
              <a:gdLst>
                <a:gd name="T0" fmla="*/ 0 w 680"/>
                <a:gd name="T1" fmla="*/ 1989 h 652"/>
                <a:gd name="T2" fmla="*/ 2996 w 680"/>
                <a:gd name="T3" fmla="*/ 0 h 652"/>
                <a:gd name="T4" fmla="*/ 5276 w 680"/>
                <a:gd name="T5" fmla="*/ 2327 h 652"/>
                <a:gd name="T6" fmla="*/ 4556 w 680"/>
                <a:gd name="T7" fmla="*/ 5062 h 652"/>
                <a:gd name="T8" fmla="*/ 1944 w 680"/>
                <a:gd name="T9" fmla="*/ 6233 h 652"/>
                <a:gd name="T10" fmla="*/ 55 w 680"/>
                <a:gd name="T11" fmla="*/ 4584 h 652"/>
                <a:gd name="T12" fmla="*/ 0 w 680"/>
                <a:gd name="T13" fmla="*/ 1989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0" h="652">
                  <a:moveTo>
                    <a:pt x="0" y="208"/>
                  </a:moveTo>
                  <a:lnTo>
                    <a:pt x="386" y="0"/>
                  </a:lnTo>
                  <a:lnTo>
                    <a:pt x="679" y="243"/>
                  </a:lnTo>
                  <a:lnTo>
                    <a:pt x="586" y="529"/>
                  </a:lnTo>
                  <a:lnTo>
                    <a:pt x="250" y="651"/>
                  </a:lnTo>
                  <a:lnTo>
                    <a:pt x="7" y="479"/>
                  </a:lnTo>
                  <a:lnTo>
                    <a:pt x="0" y="20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4059" y="2750"/>
              <a:ext cx="977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GL_POLYGON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0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05E4DAF1-445F-4995-8A7F-6EA2F273DD54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34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OpenGL Primitives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4546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ko-KR" sz="2400">
                <a:ea typeface="굴림" panose="020B0600000101010101" pitchFamily="50" charset="-127"/>
              </a:rPr>
              <a:t>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000">
                <a:ea typeface="굴림" panose="020B0600000101010101" pitchFamily="50" charset="-127"/>
              </a:rPr>
              <a:t>Type is </a:t>
            </a:r>
            <a:r>
              <a:rPr lang="en-GB" altLang="ko-KR" sz="2000">
                <a:latin typeface="Courier New" panose="02070309020205020404" pitchFamily="49" charset="0"/>
                <a:ea typeface="굴림" panose="020B0600000101010101" pitchFamily="50" charset="-127"/>
              </a:rPr>
              <a:t>GL_POINTS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000">
                <a:ea typeface="굴림" panose="020B0600000101010101" pitchFamily="50" charset="-127"/>
              </a:rPr>
              <a:t>Points are 0-D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000">
                <a:ea typeface="굴림" panose="020B0600000101010101" pitchFamily="50" charset="-127"/>
              </a:rPr>
              <a:t>Points represent the simplest drawable primitive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000">
                <a:ea typeface="굴림" panose="020B0600000101010101" pitchFamily="50" charset="-127"/>
              </a:rPr>
              <a:t>1 vertex is used per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000">
                <a:ea typeface="굴림" panose="020B0600000101010101" pitchFamily="50" charset="-127"/>
              </a:rPr>
              <a:t>Points are rendered as small, unconnected dots on the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000">
                <a:ea typeface="굴림" panose="020B0600000101010101" pitchFamily="50" charset="-127"/>
              </a:rPr>
              <a:t>Theoretically points have no area</a:t>
            </a:r>
          </a:p>
          <a:p>
            <a:pPr lvl="1" eaLnBrk="1" hangingPunct="1">
              <a:lnSpc>
                <a:spcPct val="90000"/>
              </a:lnSpc>
            </a:pPr>
            <a:endParaRPr lang="en-GB" altLang="ko-KR" sz="2000">
              <a:ea typeface="굴림" panose="020B0600000101010101" pitchFamily="50" charset="-127"/>
            </a:endParaRPr>
          </a:p>
        </p:txBody>
      </p:sp>
      <p:grpSp>
        <p:nvGrpSpPr>
          <p:cNvPr id="38917" name="Group 11"/>
          <p:cNvGrpSpPr>
            <a:grpSpLocks/>
          </p:cNvGrpSpPr>
          <p:nvPr/>
        </p:nvGrpSpPr>
        <p:grpSpPr bwMode="auto">
          <a:xfrm>
            <a:off x="8112125" y="3357561"/>
            <a:ext cx="2952750" cy="1089024"/>
            <a:chOff x="4649" y="2115"/>
            <a:chExt cx="1860" cy="686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4649" y="2568"/>
              <a:ext cx="18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GL_POINTS</a:t>
              </a:r>
            </a:p>
          </p:txBody>
        </p:sp>
        <p:grpSp>
          <p:nvGrpSpPr>
            <p:cNvPr id="38919" name="Group 6"/>
            <p:cNvGrpSpPr>
              <a:grpSpLocks/>
            </p:cNvGrpSpPr>
            <p:nvPr/>
          </p:nvGrpSpPr>
          <p:grpSpPr bwMode="auto">
            <a:xfrm>
              <a:off x="4895" y="2115"/>
              <a:ext cx="376" cy="320"/>
              <a:chOff x="740" y="2067"/>
              <a:chExt cx="180" cy="164"/>
            </a:xfrm>
          </p:grpSpPr>
          <p:sp>
            <p:nvSpPr>
              <p:cNvPr id="38920" name="Rectangle 7"/>
              <p:cNvSpPr>
                <a:spLocks noChangeArrowheads="1"/>
              </p:cNvSpPr>
              <p:nvPr/>
            </p:nvSpPr>
            <p:spPr bwMode="auto">
              <a:xfrm>
                <a:off x="770" y="2067"/>
                <a:ext cx="21" cy="1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ko-KR" altLang="en-US" sz="1800">
                  <a:solidFill>
                    <a:srgbClr val="000000"/>
                  </a:solidFill>
                  <a:ea typeface="굴림" panose="020B0600000101010101" pitchFamily="50" charset="-127"/>
                </a:endParaRPr>
              </a:p>
            </p:txBody>
          </p:sp>
          <p:sp>
            <p:nvSpPr>
              <p:cNvPr id="38921" name="Rectangle 8"/>
              <p:cNvSpPr>
                <a:spLocks noChangeArrowheads="1"/>
              </p:cNvSpPr>
              <p:nvPr/>
            </p:nvSpPr>
            <p:spPr bwMode="auto">
              <a:xfrm>
                <a:off x="861" y="2094"/>
                <a:ext cx="21" cy="1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ko-KR" altLang="en-US" sz="1800">
                  <a:solidFill>
                    <a:srgbClr val="000000"/>
                  </a:solidFill>
                  <a:ea typeface="굴림" panose="020B0600000101010101" pitchFamily="50" charset="-127"/>
                </a:endParaRPr>
              </a:p>
            </p:txBody>
          </p:sp>
          <p:sp>
            <p:nvSpPr>
              <p:cNvPr id="38922" name="Rectangle 9"/>
              <p:cNvSpPr>
                <a:spLocks noChangeArrowheads="1"/>
              </p:cNvSpPr>
              <p:nvPr/>
            </p:nvSpPr>
            <p:spPr bwMode="auto">
              <a:xfrm>
                <a:off x="740" y="2172"/>
                <a:ext cx="21" cy="1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ko-KR" altLang="en-US" sz="1800">
                  <a:solidFill>
                    <a:srgbClr val="000000"/>
                  </a:solidFill>
                  <a:ea typeface="굴림" panose="020B0600000101010101" pitchFamily="50" charset="-127"/>
                </a:endParaRPr>
              </a:p>
            </p:txBody>
          </p:sp>
          <p:sp>
            <p:nvSpPr>
              <p:cNvPr id="38923" name="Rectangle 10"/>
              <p:cNvSpPr>
                <a:spLocks noChangeArrowheads="1"/>
              </p:cNvSpPr>
              <p:nvPr/>
            </p:nvSpPr>
            <p:spPr bwMode="auto">
              <a:xfrm>
                <a:off x="899" y="2212"/>
                <a:ext cx="21" cy="1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ko-KR" altLang="en-US" sz="1800">
                  <a:solidFill>
                    <a:srgbClr val="000000"/>
                  </a:solidFill>
                  <a:ea typeface="굴림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11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A4349510-5CE1-4EA9-A735-A3E613BB2C4C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35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OpenGL Primitives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916113"/>
            <a:ext cx="5122862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ko-KR" sz="2800">
                <a:ea typeface="굴림" panose="020B0600000101010101" pitchFamily="50" charset="-127"/>
              </a:rPr>
              <a:t>Lines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400">
                <a:ea typeface="굴림" panose="020B0600000101010101" pitchFamily="50" charset="-127"/>
              </a:rPr>
              <a:t>Type is GL_LINES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400">
                <a:ea typeface="굴림" panose="020B0600000101010101" pitchFamily="50" charset="-127"/>
              </a:rPr>
              <a:t>Lines are 1-D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400">
                <a:ea typeface="굴림" panose="020B0600000101010101" pitchFamily="50" charset="-127"/>
              </a:rPr>
              <a:t>Each line needs 2 vertices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400">
                <a:ea typeface="굴림" panose="020B0600000101010101" pitchFamily="50" charset="-127"/>
              </a:rPr>
              <a:t>Lines have no area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ko-KR" sz="2800">
                <a:ea typeface="굴림" panose="020B0600000101010101" pitchFamily="50" charset="-127"/>
              </a:rPr>
              <a:t>Open series of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400">
                <a:ea typeface="굴림" panose="020B0600000101010101" pitchFamily="50" charset="-127"/>
              </a:rPr>
              <a:t>Type is GL_LINE_STRIP</a:t>
            </a:r>
          </a:p>
          <a:p>
            <a:pPr eaLnBrk="1" hangingPunct="1">
              <a:lnSpc>
                <a:spcPct val="90000"/>
              </a:lnSpc>
            </a:pPr>
            <a:r>
              <a:rPr lang="en-GB" altLang="ko-KR" sz="2800">
                <a:ea typeface="굴림" panose="020B0600000101010101" pitchFamily="50" charset="-127"/>
              </a:rPr>
              <a:t>Closed series of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400">
                <a:ea typeface="굴림" panose="020B0600000101010101" pitchFamily="50" charset="-127"/>
              </a:rPr>
              <a:t>Type is GL_LINE_LOOP</a:t>
            </a:r>
          </a:p>
          <a:p>
            <a:pPr lvl="1" eaLnBrk="1" hangingPunct="1">
              <a:lnSpc>
                <a:spcPct val="90000"/>
              </a:lnSpc>
            </a:pPr>
            <a:endParaRPr lang="en-GB" altLang="ko-KR" sz="2400">
              <a:ea typeface="굴림" panose="020B0600000101010101" pitchFamily="50" charset="-127"/>
            </a:endParaRPr>
          </a:p>
        </p:txBody>
      </p:sp>
      <p:grpSp>
        <p:nvGrpSpPr>
          <p:cNvPr id="39941" name="Group 14"/>
          <p:cNvGrpSpPr>
            <a:grpSpLocks/>
          </p:cNvGrpSpPr>
          <p:nvPr/>
        </p:nvGrpSpPr>
        <p:grpSpPr bwMode="auto">
          <a:xfrm>
            <a:off x="8401050" y="1557340"/>
            <a:ext cx="1289050" cy="939483"/>
            <a:chOff x="1256" y="1514"/>
            <a:chExt cx="812" cy="634"/>
          </a:xfrm>
        </p:grpSpPr>
        <p:grpSp>
          <p:nvGrpSpPr>
            <p:cNvPr id="39948" name="Group 15"/>
            <p:cNvGrpSpPr>
              <a:grpSpLocks/>
            </p:cNvGrpSpPr>
            <p:nvPr/>
          </p:nvGrpSpPr>
          <p:grpSpPr bwMode="auto">
            <a:xfrm>
              <a:off x="1434" y="1514"/>
              <a:ext cx="528" cy="336"/>
              <a:chOff x="1434" y="1514"/>
              <a:chExt cx="528" cy="336"/>
            </a:xfrm>
          </p:grpSpPr>
          <p:sp>
            <p:nvSpPr>
              <p:cNvPr id="39950" name="Line 16"/>
              <p:cNvSpPr>
                <a:spLocks noChangeShapeType="1"/>
              </p:cNvSpPr>
              <p:nvPr/>
            </p:nvSpPr>
            <p:spPr bwMode="auto">
              <a:xfrm flipV="1">
                <a:off x="1434" y="1514"/>
                <a:ext cx="328" cy="3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51" name="Line 17"/>
              <p:cNvSpPr>
                <a:spLocks noChangeShapeType="1"/>
              </p:cNvSpPr>
              <p:nvPr/>
            </p:nvSpPr>
            <p:spPr bwMode="auto">
              <a:xfrm>
                <a:off x="1762" y="1628"/>
                <a:ext cx="200" cy="2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1256" y="1898"/>
              <a:ext cx="8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GL_LINES</a:t>
              </a:r>
            </a:p>
          </p:txBody>
        </p:sp>
      </p:grpSp>
      <p:grpSp>
        <p:nvGrpSpPr>
          <p:cNvPr id="39942" name="Group 19"/>
          <p:cNvGrpSpPr>
            <a:grpSpLocks/>
          </p:cNvGrpSpPr>
          <p:nvPr/>
        </p:nvGrpSpPr>
        <p:grpSpPr bwMode="auto">
          <a:xfrm>
            <a:off x="8183564" y="2781301"/>
            <a:ext cx="1958975" cy="1573213"/>
            <a:chOff x="1985" y="1417"/>
            <a:chExt cx="1234" cy="1060"/>
          </a:xfrm>
        </p:grpSpPr>
        <p:sp>
          <p:nvSpPr>
            <p:cNvPr id="39946" name="Freeform 20"/>
            <p:cNvSpPr>
              <a:spLocks/>
            </p:cNvSpPr>
            <p:nvPr/>
          </p:nvSpPr>
          <p:spPr bwMode="auto">
            <a:xfrm>
              <a:off x="2214" y="1417"/>
              <a:ext cx="908" cy="665"/>
            </a:xfrm>
            <a:custGeom>
              <a:avLst/>
              <a:gdLst>
                <a:gd name="T0" fmla="*/ 393 w 908"/>
                <a:gd name="T1" fmla="*/ 471 h 665"/>
                <a:gd name="T2" fmla="*/ 115 w 908"/>
                <a:gd name="T3" fmla="*/ 79 h 665"/>
                <a:gd name="T4" fmla="*/ 0 w 908"/>
                <a:gd name="T5" fmla="*/ 379 h 665"/>
                <a:gd name="T6" fmla="*/ 907 w 908"/>
                <a:gd name="T7" fmla="*/ 229 h 665"/>
                <a:gd name="T8" fmla="*/ 407 w 908"/>
                <a:gd name="T9" fmla="*/ 0 h 665"/>
                <a:gd name="T10" fmla="*/ 715 w 908"/>
                <a:gd name="T11" fmla="*/ 557 h 665"/>
                <a:gd name="T12" fmla="*/ 315 w 908"/>
                <a:gd name="T13" fmla="*/ 664 h 6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665">
                  <a:moveTo>
                    <a:pt x="393" y="471"/>
                  </a:moveTo>
                  <a:lnTo>
                    <a:pt x="115" y="79"/>
                  </a:lnTo>
                  <a:lnTo>
                    <a:pt x="0" y="379"/>
                  </a:lnTo>
                  <a:lnTo>
                    <a:pt x="907" y="229"/>
                  </a:lnTo>
                  <a:lnTo>
                    <a:pt x="407" y="0"/>
                  </a:lnTo>
                  <a:lnTo>
                    <a:pt x="715" y="557"/>
                  </a:lnTo>
                  <a:lnTo>
                    <a:pt x="315" y="66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1985" y="2230"/>
              <a:ext cx="123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GL_LINE_STRIP</a:t>
              </a:r>
            </a:p>
          </p:txBody>
        </p:sp>
      </p:grpSp>
      <p:grpSp>
        <p:nvGrpSpPr>
          <p:cNvPr id="39943" name="Group 22"/>
          <p:cNvGrpSpPr>
            <a:grpSpLocks/>
          </p:cNvGrpSpPr>
          <p:nvPr/>
        </p:nvGrpSpPr>
        <p:grpSpPr bwMode="auto">
          <a:xfrm>
            <a:off x="8183563" y="4724400"/>
            <a:ext cx="1822450" cy="1519238"/>
            <a:chOff x="3262" y="1453"/>
            <a:chExt cx="1148" cy="1024"/>
          </a:xfrm>
        </p:grpSpPr>
        <p:sp>
          <p:nvSpPr>
            <p:cNvPr id="39944" name="Freeform 23"/>
            <p:cNvSpPr>
              <a:spLocks/>
            </p:cNvSpPr>
            <p:nvPr/>
          </p:nvSpPr>
          <p:spPr bwMode="auto">
            <a:xfrm>
              <a:off x="3564" y="1453"/>
              <a:ext cx="665" cy="715"/>
            </a:xfrm>
            <a:custGeom>
              <a:avLst/>
              <a:gdLst>
                <a:gd name="T0" fmla="*/ 336 w 665"/>
                <a:gd name="T1" fmla="*/ 307 h 715"/>
                <a:gd name="T2" fmla="*/ 243 w 665"/>
                <a:gd name="T3" fmla="*/ 50 h 715"/>
                <a:gd name="T4" fmla="*/ 586 w 665"/>
                <a:gd name="T5" fmla="*/ 0 h 715"/>
                <a:gd name="T6" fmla="*/ 0 w 665"/>
                <a:gd name="T7" fmla="*/ 264 h 715"/>
                <a:gd name="T8" fmla="*/ 429 w 665"/>
                <a:gd name="T9" fmla="*/ 714 h 715"/>
                <a:gd name="T10" fmla="*/ 664 w 665"/>
                <a:gd name="T11" fmla="*/ 278 h 715"/>
                <a:gd name="T12" fmla="*/ 336 w 665"/>
                <a:gd name="T13" fmla="*/ 307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5" h="715">
                  <a:moveTo>
                    <a:pt x="336" y="307"/>
                  </a:moveTo>
                  <a:lnTo>
                    <a:pt x="243" y="50"/>
                  </a:lnTo>
                  <a:lnTo>
                    <a:pt x="586" y="0"/>
                  </a:lnTo>
                  <a:lnTo>
                    <a:pt x="0" y="264"/>
                  </a:lnTo>
                  <a:lnTo>
                    <a:pt x="429" y="714"/>
                  </a:lnTo>
                  <a:lnTo>
                    <a:pt x="664" y="278"/>
                  </a:lnTo>
                  <a:lnTo>
                    <a:pt x="336" y="30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3262" y="2230"/>
              <a:ext cx="114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</a:rPr>
                <a:t>GL_LINE_LOOP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1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81124543-65AD-485A-A757-E4FC10D04D92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36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OpenGL functions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OpenGL functions all follow the same naming conventions</a:t>
            </a:r>
          </a:p>
          <a:p>
            <a:pPr lvl="1" eaLnBrk="1" hangingPunct="1"/>
            <a:r>
              <a:rPr lang="en-GB" altLang="ko-KR" smtClean="0">
                <a:ea typeface="굴림" panose="020B0600000101010101" pitchFamily="50" charset="-127"/>
              </a:rPr>
              <a:t>Function names have gl, glu, or glut as prefix depending on their package of origin</a:t>
            </a:r>
          </a:p>
          <a:p>
            <a:pPr lvl="1" eaLnBrk="1" hangingPunct="1"/>
            <a:r>
              <a:rPr lang="en-GB" altLang="ko-KR" smtClean="0">
                <a:ea typeface="굴림" panose="020B0600000101010101" pitchFamily="50" charset="-127"/>
              </a:rPr>
              <a:t>The name of the function follows the prefix</a:t>
            </a:r>
          </a:p>
          <a:p>
            <a:pPr lvl="1" eaLnBrk="1" hangingPunct="1"/>
            <a:r>
              <a:rPr lang="en-GB" altLang="ko-KR" smtClean="0">
                <a:ea typeface="굴림" panose="020B0600000101010101" pitchFamily="50" charset="-127"/>
              </a:rPr>
              <a:t>The parameter type of the function is placed as a postfix</a:t>
            </a:r>
          </a:p>
        </p:txBody>
      </p:sp>
    </p:spTree>
    <p:extLst>
      <p:ext uri="{BB962C8B-B14F-4D97-AF65-F5344CB8AC3E}">
        <p14:creationId xmlns:p14="http://schemas.microsoft.com/office/powerpoint/2010/main" val="22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78826B78-F0A6-4160-B31E-F250D7592B20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37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OpenGL functions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915414" y="1844675"/>
            <a:ext cx="4135748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EBF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glVertex3fv( </a:t>
            </a:r>
            <a:r>
              <a:rPr lang="en-US" sz="3200" b="1" i="1" dirty="0">
                <a:solidFill>
                  <a:srgbClr val="FEBF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v</a:t>
            </a:r>
            <a:r>
              <a:rPr lang="en-US" sz="3200" b="1" dirty="0">
                <a:solidFill>
                  <a:srgbClr val="FEBF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)</a:t>
            </a:r>
          </a:p>
        </p:txBody>
      </p:sp>
      <p:sp>
        <p:nvSpPr>
          <p:cNvPr id="41989" name="Freeform 5"/>
          <p:cNvSpPr>
            <a:spLocks/>
          </p:cNvSpPr>
          <p:nvPr/>
        </p:nvSpPr>
        <p:spPr bwMode="auto">
          <a:xfrm>
            <a:off x="5716588" y="2312988"/>
            <a:ext cx="685800" cy="1454150"/>
          </a:xfrm>
          <a:custGeom>
            <a:avLst/>
            <a:gdLst>
              <a:gd name="T0" fmla="*/ 2147483647 w 432"/>
              <a:gd name="T1" fmla="*/ 0 h 916"/>
              <a:gd name="T2" fmla="*/ 2147483647 w 432"/>
              <a:gd name="T3" fmla="*/ 2147483647 h 916"/>
              <a:gd name="T4" fmla="*/ 0 w 432"/>
              <a:gd name="T5" fmla="*/ 2147483647 h 916"/>
              <a:gd name="T6" fmla="*/ 0 w 432"/>
              <a:gd name="T7" fmla="*/ 2147483647 h 9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916">
                <a:moveTo>
                  <a:pt x="431" y="0"/>
                </a:moveTo>
                <a:lnTo>
                  <a:pt x="431" y="426"/>
                </a:lnTo>
                <a:lnTo>
                  <a:pt x="0" y="665"/>
                </a:lnTo>
                <a:lnTo>
                  <a:pt x="0" y="915"/>
                </a:lnTo>
              </a:path>
            </a:pathLst>
          </a:custGeom>
          <a:noFill/>
          <a:ln w="12700" cap="rnd" cmpd="sng">
            <a:solidFill>
              <a:srgbClr val="FEBF02"/>
            </a:solidFill>
            <a:prstDash val="solid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043114" y="3795713"/>
            <a:ext cx="1724831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FEBF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Number of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FEBF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components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006600" y="4557713"/>
            <a:ext cx="1785938" cy="838200"/>
          </a:xfrm>
          <a:prstGeom prst="rect">
            <a:avLst/>
          </a:prstGeom>
          <a:noFill/>
          <a:ln w="12700">
            <a:solidFill>
              <a:srgbClr val="FEBF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2 - (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x,y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) 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3 - (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x,y,z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)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4 - (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x,y,z,w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)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987926" y="3787775"/>
            <a:ext cx="157094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FEBF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Data Type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510088" y="4178301"/>
            <a:ext cx="2519362" cy="2060575"/>
          </a:xfrm>
          <a:prstGeom prst="rect">
            <a:avLst/>
          </a:prstGeom>
          <a:noFill/>
          <a:ln w="12700">
            <a:solidFill>
              <a:srgbClr val="FEBF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b  - byte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ub - unsigned byte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  - short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us - unsigned short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i  - int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ui - unsigned int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f  - float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d  - double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8320088" y="3787775"/>
            <a:ext cx="1109278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>
                <a:solidFill>
                  <a:srgbClr val="FEBF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Vector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7542213" y="4240214"/>
            <a:ext cx="2654300" cy="1203325"/>
          </a:xfrm>
          <a:prstGeom prst="rect">
            <a:avLst/>
          </a:prstGeom>
          <a:noFill/>
          <a:ln w="12700">
            <a:solidFill>
              <a:srgbClr val="FEBF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굴림" charset="-127"/>
              </a:rPr>
              <a:t>omit “v” for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굴림" charset="-127"/>
              </a:rPr>
              <a:t>scalar form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  <a:ea typeface="굴림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굴림" charset="-127"/>
              </a:rPr>
              <a:t>glVertex2f( x, y )</a:t>
            </a:r>
          </a:p>
        </p:txBody>
      </p:sp>
      <p:sp>
        <p:nvSpPr>
          <p:cNvPr id="41996" name="Freeform 12"/>
          <p:cNvSpPr>
            <a:spLocks/>
          </p:cNvSpPr>
          <p:nvPr/>
        </p:nvSpPr>
        <p:spPr bwMode="auto">
          <a:xfrm>
            <a:off x="2890838" y="2289175"/>
            <a:ext cx="3238500" cy="1454150"/>
          </a:xfrm>
          <a:custGeom>
            <a:avLst/>
            <a:gdLst>
              <a:gd name="T0" fmla="*/ 2147483647 w 2040"/>
              <a:gd name="T1" fmla="*/ 0 h 916"/>
              <a:gd name="T2" fmla="*/ 2147483647 w 2040"/>
              <a:gd name="T3" fmla="*/ 2147483647 h 916"/>
              <a:gd name="T4" fmla="*/ 0 w 2040"/>
              <a:gd name="T5" fmla="*/ 2147483647 h 916"/>
              <a:gd name="T6" fmla="*/ 0 w 2040"/>
              <a:gd name="T7" fmla="*/ 2147483647 h 9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40" h="916">
                <a:moveTo>
                  <a:pt x="2039" y="0"/>
                </a:moveTo>
                <a:lnTo>
                  <a:pt x="2039" y="329"/>
                </a:lnTo>
                <a:lnTo>
                  <a:pt x="0" y="565"/>
                </a:lnTo>
                <a:lnTo>
                  <a:pt x="0" y="915"/>
                </a:lnTo>
              </a:path>
            </a:pathLst>
          </a:custGeom>
          <a:noFill/>
          <a:ln w="12700" cap="rnd" cmpd="sng">
            <a:solidFill>
              <a:srgbClr val="FEBF02"/>
            </a:solidFill>
            <a:prstDash val="solid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97" name="Freeform 13"/>
          <p:cNvSpPr>
            <a:spLocks/>
          </p:cNvSpPr>
          <p:nvPr/>
        </p:nvSpPr>
        <p:spPr bwMode="auto">
          <a:xfrm>
            <a:off x="6640513" y="2320925"/>
            <a:ext cx="2208212" cy="1487488"/>
          </a:xfrm>
          <a:custGeom>
            <a:avLst/>
            <a:gdLst>
              <a:gd name="T0" fmla="*/ 0 w 1391"/>
              <a:gd name="T1" fmla="*/ 0 h 937"/>
              <a:gd name="T2" fmla="*/ 0 w 1391"/>
              <a:gd name="T3" fmla="*/ 2147483647 h 937"/>
              <a:gd name="T4" fmla="*/ 2147483647 w 1391"/>
              <a:gd name="T5" fmla="*/ 2147483647 h 937"/>
              <a:gd name="T6" fmla="*/ 2147483647 w 1391"/>
              <a:gd name="T7" fmla="*/ 2147483647 h 9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1" h="937">
                <a:moveTo>
                  <a:pt x="0" y="0"/>
                </a:moveTo>
                <a:lnTo>
                  <a:pt x="0" y="305"/>
                </a:lnTo>
                <a:lnTo>
                  <a:pt x="1390" y="612"/>
                </a:lnTo>
                <a:lnTo>
                  <a:pt x="1390" y="936"/>
                </a:lnTo>
              </a:path>
            </a:pathLst>
          </a:custGeom>
          <a:noFill/>
          <a:ln w="12700" cap="rnd" cmpd="sng">
            <a:solidFill>
              <a:srgbClr val="FEBF02"/>
            </a:solidFill>
            <a:prstDash val="solid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Tutorial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Draw this rectangle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496C325B-B91B-4A60-9A0E-D67C6F96BA55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38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708275"/>
            <a:ext cx="3019425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17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Tutorial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Drawing a red rectangle</a:t>
            </a:r>
            <a:endParaRPr lang="en-US" altLang="ko-KR" sz="1600" dirty="0">
              <a:ea typeface="굴림" panose="020B0600000101010101" pitchFamily="50" charset="-127"/>
            </a:endParaRPr>
          </a:p>
          <a:p>
            <a:r>
              <a:rPr lang="en-US" altLang="ko-KR" sz="1600" dirty="0">
                <a:ea typeface="굴림" panose="020B0600000101010101" pitchFamily="50" charset="-127"/>
              </a:rPr>
              <a:t>    </a:t>
            </a:r>
            <a:r>
              <a:rPr lang="en-US" altLang="ko-KR" sz="1600" dirty="0" err="1">
                <a:ea typeface="굴림" panose="020B0600000101010101" pitchFamily="50" charset="-127"/>
              </a:rPr>
              <a:t>glBegin</a:t>
            </a:r>
            <a:r>
              <a:rPr lang="en-US" altLang="ko-KR" sz="1600" dirty="0">
                <a:ea typeface="굴림" panose="020B0600000101010101" pitchFamily="50" charset="-127"/>
              </a:rPr>
              <a:t>(GL_QUADS); 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  glVertex3f( -0.5f, -0.5f, 0.0f);                        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  glVertex3f(-0.5f, 0.5f, 0.0f);                        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  glVertex3f( 0.5f, 0.5f, 0.0f);                        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  glVertex3f( 0.5f,-0.5f, 0.0f);                        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  </a:t>
            </a:r>
            <a:r>
              <a:rPr lang="en-US" altLang="ko-KR" sz="1600" dirty="0" err="1">
                <a:ea typeface="굴림" panose="020B0600000101010101" pitchFamily="50" charset="-127"/>
              </a:rPr>
              <a:t>glEnd</a:t>
            </a:r>
            <a:r>
              <a:rPr lang="en-US" altLang="ko-KR" sz="1600" dirty="0">
                <a:ea typeface="굴림" panose="020B0600000101010101" pitchFamily="50" charset="-127"/>
              </a:rPr>
              <a:t>(); </a:t>
            </a:r>
          </a:p>
          <a:p>
            <a:endParaRPr lang="ko-KR" altLang="en-US" dirty="0" smtClean="0">
              <a:ea typeface="굴림" panose="020B0600000101010101" pitchFamily="50" charset="-127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08B5647D-DB99-462D-AD68-73F87078F128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39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905126"/>
            <a:ext cx="280828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47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Notes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Our lab assumes following environment</a:t>
            </a:r>
          </a:p>
          <a:p>
            <a:pPr lvl="1"/>
            <a:r>
              <a:rPr lang="en-US" altLang="ko-KR" dirty="0" smtClean="0"/>
              <a:t>C++ programming language … (prerequisite!)</a:t>
            </a:r>
          </a:p>
          <a:p>
            <a:pPr lvl="1"/>
            <a:r>
              <a:rPr lang="en-US" altLang="ko-KR" dirty="0" smtClean="0"/>
              <a:t>Microsoft Windows, MSVC 14.0 (Visual Studio 2015)</a:t>
            </a:r>
          </a:p>
          <a:p>
            <a:r>
              <a:rPr lang="en-US" altLang="ko-KR" dirty="0" smtClean="0"/>
              <a:t>You can program in other platforms and submit the code</a:t>
            </a:r>
          </a:p>
          <a:p>
            <a:pPr lvl="1"/>
            <a:r>
              <a:rPr lang="en-US" altLang="ko-KR" b="1" dirty="0" smtClean="0"/>
              <a:t>Avoid platform-specific features</a:t>
            </a:r>
            <a:r>
              <a:rPr lang="en-US" altLang="ko-KR" dirty="0" smtClean="0"/>
              <a:t> to prevent unexpected </a:t>
            </a:r>
            <a:r>
              <a:rPr lang="en-US" altLang="ko-KR" dirty="0"/>
              <a:t>score </a:t>
            </a:r>
            <a:r>
              <a:rPr lang="en-US" altLang="ko-KR" dirty="0" smtClean="0"/>
              <a:t>deduction</a:t>
            </a:r>
          </a:p>
          <a:p>
            <a:pPr lvl="1"/>
            <a:r>
              <a:rPr lang="en-US" altLang="ko-KR" b="1" dirty="0">
                <a:solidFill>
                  <a:srgbClr val="FF0000"/>
                </a:solidFill>
              </a:rPr>
              <a:t>TAs will score your PA based on above environment</a:t>
            </a:r>
            <a:endParaRPr lang="en-US" altLang="ko-KR" dirty="0" smtClean="0"/>
          </a:p>
          <a:p>
            <a:r>
              <a:rPr lang="en-US" altLang="ko-KR" dirty="0" smtClean="0"/>
              <a:t>Any </a:t>
            </a:r>
            <a:r>
              <a:rPr lang="en-US" altLang="ko-KR" dirty="0"/>
              <a:t>question while following the tutorial</a:t>
            </a:r>
            <a:r>
              <a:rPr lang="en-US" altLang="ko-KR" dirty="0" smtClean="0"/>
              <a:t>? Ask us!</a:t>
            </a:r>
            <a:endParaRPr lang="en-US" altLang="ko-KR" dirty="0"/>
          </a:p>
          <a:p>
            <a:pPr lvl="1"/>
            <a:r>
              <a:rPr lang="en-US" altLang="ko-KR" dirty="0" smtClean="0"/>
              <a:t>Off-session questions go </a:t>
            </a:r>
            <a:r>
              <a:rPr lang="en-US" altLang="ko-KR" dirty="0"/>
              <a:t>to KLMS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4355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Adding </a:t>
            </a:r>
            <a:r>
              <a:rPr lang="en-GB" altLang="ko-KR" smtClean="0">
                <a:ea typeface="굴림" panose="020B0600000101010101" pitchFamily="50" charset="-127"/>
              </a:rPr>
              <a:t>colours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glColor3f(red, green, blue)</a:t>
            </a:r>
          </a:p>
          <a:p>
            <a:endParaRPr lang="en-US" altLang="ko-KR" dirty="0" smtClean="0">
              <a:ea typeface="굴림" panose="020B0600000101010101" pitchFamily="50" charset="-127"/>
            </a:endParaRPr>
          </a:p>
          <a:p>
            <a:r>
              <a:rPr lang="en-US" altLang="ko-KR" dirty="0" smtClean="0">
                <a:ea typeface="굴림" panose="020B0600000101010101" pitchFamily="50" charset="-127"/>
              </a:rPr>
              <a:t>Drawing a red rectangle</a:t>
            </a:r>
            <a:endParaRPr lang="en-US" altLang="ko-KR" sz="1600" dirty="0">
              <a:ea typeface="굴림" panose="020B0600000101010101" pitchFamily="50" charset="-127"/>
            </a:endParaRPr>
          </a:p>
          <a:p>
            <a:r>
              <a:rPr lang="en-US" altLang="ko-KR" sz="1600" dirty="0">
                <a:ea typeface="굴림" panose="020B0600000101010101" pitchFamily="50" charset="-127"/>
              </a:rPr>
              <a:t>    </a:t>
            </a:r>
            <a:r>
              <a:rPr lang="en-US" altLang="ko-KR" sz="1600" dirty="0" err="1">
                <a:ea typeface="굴림" panose="020B0600000101010101" pitchFamily="50" charset="-127"/>
              </a:rPr>
              <a:t>glBegin</a:t>
            </a:r>
            <a:r>
              <a:rPr lang="en-US" altLang="ko-KR" sz="1600" dirty="0">
                <a:ea typeface="굴림" panose="020B0600000101010101" pitchFamily="50" charset="-127"/>
              </a:rPr>
              <a:t>(GL_QUADS); 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  glColor3f(1.0f,0.0f,0.0f);        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  glVertex3f( -0.5f, -0.5f, 0.0f);                        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  glVertex3f(-0.5f, 0.5f, 0.0f);                        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  glVertex3f( 0.5f, 0.5f, 0.0f);                        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  glVertex3f( 0.5f,-0.5f, 0.0f);                        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  </a:t>
            </a:r>
            <a:r>
              <a:rPr lang="en-US" altLang="ko-KR" sz="1600" dirty="0" err="1">
                <a:ea typeface="굴림" panose="020B0600000101010101" pitchFamily="50" charset="-127"/>
              </a:rPr>
              <a:t>glEnd</a:t>
            </a:r>
            <a:r>
              <a:rPr lang="en-US" altLang="ko-KR" sz="1600" dirty="0">
                <a:ea typeface="굴림" panose="020B0600000101010101" pitchFamily="50" charset="-127"/>
              </a:rPr>
              <a:t>(); </a:t>
            </a:r>
          </a:p>
          <a:p>
            <a:endParaRPr lang="ko-KR" altLang="en-US" dirty="0" smtClean="0">
              <a:ea typeface="굴림" panose="020B0600000101010101" pitchFamily="50" charset="-127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DB011C6C-913A-4B00-B19D-3BBC03F500D5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40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3933825"/>
            <a:ext cx="2308225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0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A48DC9FF-9A5B-4AD5-8E9C-1B4411EB45A7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41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Colours in OpenGL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Colours are modelled using the red-green-blue (RGB) system</a:t>
            </a:r>
          </a:p>
          <a:p>
            <a:pPr eaLnBrk="1" hangingPunct="1"/>
            <a:endParaRPr lang="en-GB" altLang="ko-KR" smtClean="0">
              <a:ea typeface="굴림" panose="020B0600000101010101" pitchFamily="50" charset="-127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573463"/>
            <a:ext cx="57721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7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4DE1760E-F9BF-4306-849F-3D16D091B33E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42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Colours in OpenGL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ko-KR" sz="2800">
                <a:ea typeface="굴림" panose="020B0600000101010101" pitchFamily="50" charset="-127"/>
              </a:rPr>
              <a:t>There are several ways of representing colour in OpenGL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400">
                <a:ea typeface="굴림" panose="020B0600000101010101" pitchFamily="50" charset="-127"/>
              </a:rPr>
              <a:t>Directly as RGB-tuples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400">
                <a:ea typeface="굴림" panose="020B0600000101010101" pitchFamily="50" charset="-127"/>
              </a:rPr>
              <a:t>Extended RGBA-tuples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400">
                <a:ea typeface="굴림" panose="020B0600000101010101" pitchFamily="50" charset="-127"/>
              </a:rPr>
              <a:t>Indexed mode</a:t>
            </a:r>
          </a:p>
          <a:p>
            <a:pPr lvl="1" eaLnBrk="1" hangingPunct="1">
              <a:lnSpc>
                <a:spcPct val="90000"/>
              </a:lnSpc>
            </a:pPr>
            <a:endParaRPr lang="en-GB" altLang="ko-KR" sz="2400">
              <a:ea typeface="굴림" panose="020B0600000101010101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ko-KR" sz="2800">
                <a:ea typeface="굴림" panose="020B0600000101010101" pitchFamily="50" charset="-127"/>
              </a:rPr>
              <a:t>The RGBA mode has an extra component, </a:t>
            </a:r>
            <a:r>
              <a:rPr lang="en-GB" altLang="ko-KR" sz="2800">
                <a:latin typeface="Courier New" panose="02070309020205020404" pitchFamily="49" charset="0"/>
                <a:ea typeface="굴림" panose="020B0600000101010101" pitchFamily="50" charset="-127"/>
              </a:rPr>
              <a:t>alpha</a:t>
            </a:r>
            <a:r>
              <a:rPr lang="en-GB" altLang="ko-KR" sz="2800">
                <a:ea typeface="굴림" panose="020B0600000101010101" pitchFamily="50" charset="-127"/>
              </a:rPr>
              <a:t>, which does </a:t>
            </a:r>
            <a:r>
              <a:rPr lang="en-GB" altLang="ko-KR" sz="2800" i="1">
                <a:ea typeface="굴림" panose="020B0600000101010101" pitchFamily="50" charset="-127"/>
              </a:rPr>
              <a:t>not</a:t>
            </a:r>
            <a:r>
              <a:rPr lang="en-GB" altLang="ko-KR" sz="2800">
                <a:ea typeface="굴림" panose="020B0600000101010101" pitchFamily="50" charset="-127"/>
              </a:rPr>
              <a:t> affect the colour directly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ko-KR" sz="2400">
                <a:ea typeface="굴림" panose="020B0600000101010101" pitchFamily="50" charset="-127"/>
              </a:rPr>
              <a:t>Alpha is used when blending colours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ko-KR" sz="2000">
                <a:ea typeface="굴림" panose="020B0600000101010101" pitchFamily="50" charset="-127"/>
              </a:rPr>
              <a:t>E.g. transparency effects</a:t>
            </a:r>
          </a:p>
        </p:txBody>
      </p:sp>
    </p:spTree>
    <p:extLst>
      <p:ext uri="{BB962C8B-B14F-4D97-AF65-F5344CB8AC3E}">
        <p14:creationId xmlns:p14="http://schemas.microsoft.com/office/powerpoint/2010/main" val="36987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9777AA0B-569F-4F7D-9355-3E1559DCCDA8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43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Colours in OpenGL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Colours are specified by the </a:t>
            </a:r>
            <a:r>
              <a:rPr lang="en-GB" altLang="ko-KR" smtClean="0">
                <a:latin typeface="Courier New" panose="02070309020205020404" pitchFamily="49" charset="0"/>
                <a:ea typeface="굴림" panose="020B0600000101010101" pitchFamily="50" charset="-127"/>
              </a:rPr>
              <a:t>glColor*()</a:t>
            </a:r>
            <a:r>
              <a:rPr lang="en-GB" altLang="ko-KR" smtClean="0">
                <a:ea typeface="굴림" panose="020B0600000101010101" pitchFamily="50" charset="-127"/>
              </a:rPr>
              <a:t> family of functions</a:t>
            </a:r>
          </a:p>
          <a:p>
            <a:pPr eaLnBrk="1" hangingPunct="1"/>
            <a:r>
              <a:rPr lang="en-GB" altLang="ko-KR" smtClean="0">
                <a:ea typeface="굴림" panose="020B0600000101010101" pitchFamily="50" charset="-127"/>
              </a:rPr>
              <a:t>Example: </a:t>
            </a:r>
            <a:r>
              <a:rPr lang="en-GB" altLang="ko-KR" smtClean="0">
                <a:latin typeface="Courier New" panose="02070309020205020404" pitchFamily="49" charset="0"/>
                <a:ea typeface="굴림" panose="020B0600000101010101" pitchFamily="50" charset="-127"/>
              </a:rPr>
              <a:t>glColor3f()</a:t>
            </a:r>
            <a:r>
              <a:rPr lang="en-GB" altLang="ko-KR" smtClean="0">
                <a:ea typeface="굴림" panose="020B0600000101010101" pitchFamily="50" charset="-127"/>
              </a:rPr>
              <a:t> </a:t>
            </a:r>
          </a:p>
          <a:p>
            <a:pPr lvl="1" eaLnBrk="1" hangingPunct="1"/>
            <a:r>
              <a:rPr lang="en-GB" altLang="ko-KR" smtClean="0">
                <a:ea typeface="굴림" panose="020B0600000101010101" pitchFamily="50" charset="-127"/>
              </a:rPr>
              <a:t>Specifies a colour by three floating point values in the range [0.0;1.0]</a:t>
            </a:r>
          </a:p>
          <a:p>
            <a:pPr lvl="1" eaLnBrk="1" hangingPunct="1"/>
            <a:r>
              <a:rPr lang="en-GB" altLang="ko-KR" smtClean="0">
                <a:ea typeface="굴림" panose="020B0600000101010101" pitchFamily="50" charset="-127"/>
              </a:rPr>
              <a:t>The parameters represent R, G, and B, respectively</a:t>
            </a:r>
          </a:p>
        </p:txBody>
      </p:sp>
    </p:spTree>
    <p:extLst>
      <p:ext uri="{BB962C8B-B14F-4D97-AF65-F5344CB8AC3E}">
        <p14:creationId xmlns:p14="http://schemas.microsoft.com/office/powerpoint/2010/main" val="9038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Keyboard input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600" dirty="0" err="1"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ea typeface="굴림" panose="020B0600000101010101" pitchFamily="50" charset="-127"/>
              </a:rPr>
              <a:t> main( </a:t>
            </a:r>
            <a:r>
              <a:rPr lang="en-US" altLang="ko-KR" sz="1600" dirty="0" err="1"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ea typeface="굴림" panose="020B0600000101010101" pitchFamily="50" charset="-127"/>
              </a:rPr>
              <a:t>argc</a:t>
            </a:r>
            <a:r>
              <a:rPr lang="en-US" altLang="ko-KR" sz="1600" dirty="0">
                <a:ea typeface="굴림" panose="020B0600000101010101" pitchFamily="50" charset="-127"/>
              </a:rPr>
              <a:t>, char* </a:t>
            </a:r>
            <a:r>
              <a:rPr lang="en-US" altLang="ko-KR" sz="1600" dirty="0" err="1">
                <a:ea typeface="굴림" panose="020B0600000101010101" pitchFamily="50" charset="-127"/>
              </a:rPr>
              <a:t>argv</a:t>
            </a:r>
            <a:r>
              <a:rPr lang="en-US" altLang="ko-KR" sz="1600" dirty="0">
                <a:ea typeface="굴림" panose="020B0600000101010101" pitchFamily="50" charset="-127"/>
              </a:rPr>
              <a:t>[] ) {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</a:t>
            </a:r>
            <a:r>
              <a:rPr lang="en-US" altLang="ko-KR" sz="1600" dirty="0" err="1">
                <a:ea typeface="굴림" panose="020B0600000101010101" pitchFamily="50" charset="-127"/>
              </a:rPr>
              <a:t>glutInit</a:t>
            </a:r>
            <a:r>
              <a:rPr lang="en-US" altLang="ko-KR" sz="1600" dirty="0">
                <a:ea typeface="굴림" panose="020B0600000101010101" pitchFamily="50" charset="-127"/>
              </a:rPr>
              <a:t>(&amp;</a:t>
            </a:r>
            <a:r>
              <a:rPr lang="en-US" altLang="ko-KR" sz="1600" dirty="0" err="1">
                <a:ea typeface="굴림" panose="020B0600000101010101" pitchFamily="50" charset="-127"/>
              </a:rPr>
              <a:t>argc</a:t>
            </a:r>
            <a:r>
              <a:rPr lang="en-US" altLang="ko-KR" sz="1600" dirty="0">
                <a:ea typeface="굴림" panose="020B0600000101010101" pitchFamily="50" charset="-127"/>
              </a:rPr>
              <a:t>, </a:t>
            </a:r>
            <a:r>
              <a:rPr lang="en-US" altLang="ko-KR" sz="1600" dirty="0" err="1">
                <a:ea typeface="굴림" panose="020B0600000101010101" pitchFamily="50" charset="-127"/>
              </a:rPr>
              <a:t>argv</a:t>
            </a:r>
            <a:r>
              <a:rPr lang="en-US" altLang="ko-KR" sz="1600" dirty="0"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</a:t>
            </a:r>
            <a:r>
              <a:rPr lang="en-US" altLang="ko-KR" sz="1600" dirty="0" err="1">
                <a:ea typeface="굴림" panose="020B0600000101010101" pitchFamily="50" charset="-127"/>
              </a:rPr>
              <a:t>glutInitDisplayMode</a:t>
            </a:r>
            <a:r>
              <a:rPr lang="en-US" altLang="ko-KR" sz="1600" dirty="0">
                <a:ea typeface="굴림" panose="020B0600000101010101" pitchFamily="50" charset="-127"/>
              </a:rPr>
              <a:t>(GLUT_SINGLE | GLUT_RGBA | GLUT_DEPTH);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</a:t>
            </a:r>
            <a:r>
              <a:rPr lang="en-US" altLang="ko-KR" sz="1600" dirty="0" err="1">
                <a:ea typeface="굴림" panose="020B0600000101010101" pitchFamily="50" charset="-127"/>
              </a:rPr>
              <a:t>glutInitWindowSize</a:t>
            </a:r>
            <a:r>
              <a:rPr lang="en-US" altLang="ko-KR" sz="1600" dirty="0">
                <a:ea typeface="굴림" panose="020B0600000101010101" pitchFamily="50" charset="-127"/>
              </a:rPr>
              <a:t>( width, height );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</a:t>
            </a:r>
            <a:r>
              <a:rPr lang="en-US" altLang="ko-KR" sz="1600" dirty="0" err="1">
                <a:ea typeface="굴림" panose="020B0600000101010101" pitchFamily="50" charset="-127"/>
              </a:rPr>
              <a:t>glutCreateWindow</a:t>
            </a:r>
            <a:r>
              <a:rPr lang="en-US" altLang="ko-KR" sz="1600" dirty="0">
                <a:ea typeface="굴림" panose="020B0600000101010101" pitchFamily="50" charset="-127"/>
              </a:rPr>
              <a:t>("CS380");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</a:t>
            </a:r>
            <a:r>
              <a:rPr lang="en-US" altLang="ko-KR" sz="1600" dirty="0" err="1">
                <a:ea typeface="굴림" panose="020B0600000101010101" pitchFamily="50" charset="-127"/>
              </a:rPr>
              <a:t>glutDisplayFunc</a:t>
            </a:r>
            <a:r>
              <a:rPr lang="en-US" altLang="ko-KR" sz="1600" dirty="0">
                <a:ea typeface="굴림" panose="020B0600000101010101" pitchFamily="50" charset="-127"/>
              </a:rPr>
              <a:t>( display );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</a:t>
            </a:r>
            <a:r>
              <a:rPr lang="en-US" altLang="ko-KR" sz="1600" dirty="0" err="1">
                <a:ea typeface="굴림" panose="020B0600000101010101" pitchFamily="50" charset="-127"/>
              </a:rPr>
              <a:t>glutMouseFunc</a:t>
            </a:r>
            <a:r>
              <a:rPr lang="en-US" altLang="ko-KR" sz="1600" dirty="0">
                <a:ea typeface="굴림" panose="020B0600000101010101" pitchFamily="50" charset="-127"/>
              </a:rPr>
              <a:t>( mouse );</a:t>
            </a:r>
          </a:p>
          <a:p>
            <a:r>
              <a:rPr lang="en-US" altLang="ko-KR" sz="1600" dirty="0">
                <a:solidFill>
                  <a:srgbClr val="FFC000"/>
                </a:solidFill>
                <a:ea typeface="굴림" panose="020B0600000101010101" pitchFamily="50" charset="-127"/>
              </a:rPr>
              <a:t>  </a:t>
            </a:r>
            <a:r>
              <a:rPr lang="en-US" altLang="ko-KR" sz="1600" dirty="0" err="1">
                <a:solidFill>
                  <a:srgbClr val="FFC000"/>
                </a:solidFill>
                <a:ea typeface="굴림" panose="020B0600000101010101" pitchFamily="50" charset="-127"/>
              </a:rPr>
              <a:t>glutKeyboardFunc</a:t>
            </a:r>
            <a:r>
              <a:rPr lang="en-US" altLang="ko-KR" sz="1600" dirty="0">
                <a:solidFill>
                  <a:srgbClr val="FFC000"/>
                </a:solidFill>
                <a:ea typeface="굴림" panose="020B0600000101010101" pitchFamily="50" charset="-127"/>
              </a:rPr>
              <a:t>( keyboard ); 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</a:t>
            </a:r>
            <a:r>
              <a:rPr lang="en-US" altLang="ko-KR" sz="1600" dirty="0" err="1">
                <a:ea typeface="굴림" panose="020B0600000101010101" pitchFamily="50" charset="-127"/>
              </a:rPr>
              <a:t>glutReshapeFunc</a:t>
            </a:r>
            <a:r>
              <a:rPr lang="en-US" altLang="ko-KR" sz="1600" dirty="0">
                <a:ea typeface="굴림" panose="020B0600000101010101" pitchFamily="50" charset="-127"/>
              </a:rPr>
              <a:t>( reshape );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</a:t>
            </a:r>
            <a:r>
              <a:rPr lang="en-US" altLang="ko-KR" sz="1600" dirty="0" err="1">
                <a:ea typeface="굴림" panose="020B0600000101010101" pitchFamily="50" charset="-127"/>
              </a:rPr>
              <a:t>glutMainLoop</a:t>
            </a:r>
            <a:r>
              <a:rPr lang="en-US" altLang="ko-KR" sz="1600" dirty="0">
                <a:ea typeface="굴림" panose="020B0600000101010101" pitchFamily="50" charset="-127"/>
              </a:rPr>
              <a:t>();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  return 0;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}</a:t>
            </a:r>
            <a:endParaRPr lang="ko-KR" altLang="en-US" sz="1600" dirty="0">
              <a:ea typeface="굴림" panose="020B0600000101010101" pitchFamily="50" charset="-127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5ACB1750-4445-41F3-A896-2752AFCBA2B7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44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81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Keyboard input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>
                <a:ea typeface="굴림" panose="020B0600000101010101" pitchFamily="50" charset="-127"/>
              </a:rPr>
              <a:t>void keyboard(unsigned char key, </a:t>
            </a:r>
            <a:r>
              <a:rPr lang="en-US" altLang="ko-KR" sz="2000" dirty="0" err="1">
                <a:ea typeface="굴림" panose="020B0600000101010101" pitchFamily="50" charset="-127"/>
              </a:rPr>
              <a:t>int</a:t>
            </a:r>
            <a:r>
              <a:rPr lang="en-US" altLang="ko-KR" sz="2000" dirty="0">
                <a:ea typeface="굴림" panose="020B0600000101010101" pitchFamily="50" charset="-127"/>
              </a:rPr>
              <a:t> x, </a:t>
            </a:r>
            <a:r>
              <a:rPr lang="en-US" altLang="ko-KR" sz="2000" dirty="0" err="1">
                <a:ea typeface="굴림" panose="020B0600000101010101" pitchFamily="50" charset="-127"/>
              </a:rPr>
              <a:t>int</a:t>
            </a:r>
            <a:r>
              <a:rPr lang="en-US" altLang="ko-KR" sz="2000" dirty="0">
                <a:ea typeface="굴림" panose="020B0600000101010101" pitchFamily="50" charset="-127"/>
              </a:rPr>
              <a:t> y) {</a:t>
            </a:r>
          </a:p>
          <a:p>
            <a:r>
              <a:rPr lang="en-US" altLang="ko-KR" sz="2000" dirty="0">
                <a:ea typeface="굴림" panose="020B0600000101010101" pitchFamily="50" charset="-127"/>
              </a:rPr>
              <a:t>  if (key == 'r')  {</a:t>
            </a:r>
          </a:p>
          <a:p>
            <a:r>
              <a:rPr lang="en-US" altLang="ko-KR" sz="2000" dirty="0">
                <a:ea typeface="굴림" panose="020B0600000101010101" pitchFamily="50" charset="-127"/>
              </a:rPr>
              <a:t>       // </a:t>
            </a:r>
            <a:r>
              <a:rPr lang="en-US" altLang="ko-KR" sz="2000" dirty="0" err="1">
                <a:ea typeface="굴림" panose="020B0600000101010101" pitchFamily="50" charset="-127"/>
              </a:rPr>
              <a:t>todo</a:t>
            </a:r>
            <a:endParaRPr lang="en-US" altLang="ko-KR" sz="2000" dirty="0">
              <a:ea typeface="굴림" panose="020B0600000101010101" pitchFamily="50" charset="-127"/>
            </a:endParaRPr>
          </a:p>
          <a:p>
            <a:r>
              <a:rPr lang="en-US" altLang="ko-KR" sz="2000" dirty="0">
                <a:ea typeface="굴림" panose="020B0600000101010101" pitchFamily="50" charset="-127"/>
              </a:rPr>
              <a:t>  }</a:t>
            </a:r>
          </a:p>
          <a:p>
            <a:r>
              <a:rPr lang="en-US" altLang="ko-KR" sz="2000" dirty="0">
                <a:ea typeface="굴림" panose="020B0600000101010101" pitchFamily="50" charset="-127"/>
              </a:rPr>
              <a:t>  </a:t>
            </a:r>
          </a:p>
          <a:p>
            <a:r>
              <a:rPr lang="en-US" altLang="ko-KR" sz="2000" dirty="0">
                <a:ea typeface="굴림" panose="020B0600000101010101" pitchFamily="50" charset="-127"/>
              </a:rPr>
              <a:t>  </a:t>
            </a:r>
            <a:r>
              <a:rPr lang="en-US" altLang="ko-KR" sz="2000" dirty="0" err="1">
                <a:ea typeface="굴림" panose="020B0600000101010101" pitchFamily="50" charset="-127"/>
              </a:rPr>
              <a:t>glutPostRedisplay</a:t>
            </a:r>
            <a:r>
              <a:rPr lang="en-US" altLang="ko-KR" sz="2000" dirty="0">
                <a:ea typeface="굴림" panose="020B0600000101010101" pitchFamily="50" charset="-127"/>
              </a:rPr>
              <a:t>();	</a:t>
            </a:r>
          </a:p>
          <a:p>
            <a:r>
              <a:rPr lang="en-US" altLang="ko-KR" sz="2000" dirty="0">
                <a:ea typeface="굴림" panose="020B0600000101010101" pitchFamily="50" charset="-127"/>
              </a:rPr>
              <a:t>}</a:t>
            </a:r>
            <a:endParaRPr lang="ko-KR" altLang="en-US" sz="2000" dirty="0">
              <a:ea typeface="굴림" panose="020B0600000101010101" pitchFamily="50" charset="-127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385AC8B2-88E8-47E4-AA8F-7BF7A5B73432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45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40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Tutorial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Change the color of your rectangle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Press ‘r’: change it to a red rectangle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Press ‘g’: change it to a green rectangle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Press ‘b’: change it to a blue rectangle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33DFD437-A0A2-46CC-8568-E1A5756B83BB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46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4437063"/>
            <a:ext cx="1754187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4433889"/>
            <a:ext cx="1800225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424363"/>
            <a:ext cx="18097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838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Tutorial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981200" y="1990725"/>
            <a:ext cx="8229600" cy="3886200"/>
          </a:xfrm>
        </p:spPr>
        <p:txBody>
          <a:bodyPr/>
          <a:lstStyle/>
          <a:p>
            <a:r>
              <a:rPr lang="en-US" altLang="ko-KR" sz="1600" dirty="0">
                <a:ea typeface="굴림" panose="020B0600000101010101" pitchFamily="50" charset="-127"/>
              </a:rPr>
              <a:t>void display() {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…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glColor3f(</a:t>
            </a:r>
            <a:r>
              <a:rPr lang="en-US" altLang="ko-KR" sz="1600" dirty="0" err="1">
                <a:ea typeface="굴림" panose="020B0600000101010101" pitchFamily="50" charset="-127"/>
              </a:rPr>
              <a:t>r,g,b</a:t>
            </a:r>
            <a:r>
              <a:rPr lang="en-US" altLang="ko-KR" sz="1600" dirty="0">
                <a:ea typeface="굴림" panose="020B0600000101010101" pitchFamily="50" charset="-127"/>
              </a:rPr>
              <a:t>); 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…</a:t>
            </a:r>
          </a:p>
          <a:p>
            <a:r>
              <a:rPr lang="en-US" altLang="ko-KR" sz="1600" dirty="0">
                <a:ea typeface="굴림" panose="020B0600000101010101" pitchFamily="50" charset="-127"/>
              </a:rPr>
              <a:t>}</a:t>
            </a:r>
            <a:endParaRPr lang="ko-KR" altLang="en-US" sz="1600" dirty="0">
              <a:ea typeface="굴림" panose="020B0600000101010101" pitchFamily="50" charset="-127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BEC44140-DFF6-46AA-AF96-106C102CF870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47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4818064" y="1957388"/>
            <a:ext cx="55260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void keyboard(unsigned char key, </a:t>
            </a:r>
            <a:r>
              <a:rPr lang="en-US" altLang="ko-KR" sz="1800" dirty="0" err="1">
                <a:solidFill>
                  <a:srgbClr val="000000"/>
                </a:solidFill>
                <a:ea typeface="굴림" panose="020B0600000101010101" pitchFamily="50" charset="-127"/>
              </a:rPr>
              <a:t>int</a:t>
            </a: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x, </a:t>
            </a:r>
            <a:r>
              <a:rPr lang="en-US" altLang="ko-KR" sz="1800" dirty="0" err="1">
                <a:solidFill>
                  <a:srgbClr val="000000"/>
                </a:solidFill>
                <a:ea typeface="굴림" panose="020B0600000101010101" pitchFamily="50" charset="-127"/>
              </a:rPr>
              <a:t>int</a:t>
            </a: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y){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 if (key == 'r') {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      r = 1.0, g = 0.0, b = 0.0;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 }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 else if (key == 'g') {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      r = 0.0, g = 1.0, b = 0.0;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 }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 else if (key == 'b') {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      r = 0.0, g = 0.0, b = 1.0;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 } 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a typeface="굴림" panose="020B0600000101010101" pitchFamily="50" charset="-127"/>
              </a:rPr>
              <a:t>glutPostRedisplay</a:t>
            </a: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();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1800" dirty="0">
                <a:solidFill>
                  <a:srgbClr val="000000"/>
                </a:solidFill>
                <a:ea typeface="굴림" panose="020B0600000101010101" pitchFamily="50" charset="-127"/>
              </a:rPr>
              <a:t>}</a:t>
            </a:r>
            <a:endParaRPr lang="ko-KR" altLang="en-US" sz="1800" dirty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8849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Mouse input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err="1">
                <a:ea typeface="굴림" panose="020B0600000101010101" pitchFamily="50" charset="-127"/>
              </a:rPr>
              <a:t>int</a:t>
            </a:r>
            <a:r>
              <a:rPr lang="en-US" altLang="ko-KR" sz="1800" dirty="0">
                <a:ea typeface="굴림" panose="020B0600000101010101" pitchFamily="50" charset="-127"/>
              </a:rPr>
              <a:t> main( </a:t>
            </a:r>
            <a:r>
              <a:rPr lang="en-US" altLang="ko-KR" sz="1800" dirty="0" err="1">
                <a:ea typeface="굴림" panose="020B0600000101010101" pitchFamily="50" charset="-127"/>
              </a:rPr>
              <a:t>int</a:t>
            </a:r>
            <a:r>
              <a:rPr lang="en-US" altLang="ko-KR" sz="1800" dirty="0">
                <a:ea typeface="굴림" panose="020B0600000101010101" pitchFamily="50" charset="-127"/>
              </a:rPr>
              <a:t> </a:t>
            </a:r>
            <a:r>
              <a:rPr lang="en-US" altLang="ko-KR" sz="1800" dirty="0" err="1">
                <a:ea typeface="굴림" panose="020B0600000101010101" pitchFamily="50" charset="-127"/>
              </a:rPr>
              <a:t>argc</a:t>
            </a:r>
            <a:r>
              <a:rPr lang="en-US" altLang="ko-KR" sz="1800" dirty="0">
                <a:ea typeface="굴림" panose="020B0600000101010101" pitchFamily="50" charset="-127"/>
              </a:rPr>
              <a:t>, char* </a:t>
            </a:r>
            <a:r>
              <a:rPr lang="en-US" altLang="ko-KR" sz="1800" dirty="0" err="1">
                <a:ea typeface="굴림" panose="020B0600000101010101" pitchFamily="50" charset="-127"/>
              </a:rPr>
              <a:t>argv</a:t>
            </a:r>
            <a:r>
              <a:rPr lang="en-US" altLang="ko-KR" sz="1800" dirty="0">
                <a:ea typeface="굴림" panose="020B0600000101010101" pitchFamily="50" charset="-127"/>
              </a:rPr>
              <a:t>[] ) {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</a:t>
            </a:r>
            <a:r>
              <a:rPr lang="en-US" altLang="ko-KR" sz="1800" dirty="0" err="1">
                <a:ea typeface="굴림" panose="020B0600000101010101" pitchFamily="50" charset="-127"/>
              </a:rPr>
              <a:t>glutInit</a:t>
            </a:r>
            <a:r>
              <a:rPr lang="en-US" altLang="ko-KR" sz="1800" dirty="0">
                <a:ea typeface="굴림" panose="020B0600000101010101" pitchFamily="50" charset="-127"/>
              </a:rPr>
              <a:t>(&amp;</a:t>
            </a:r>
            <a:r>
              <a:rPr lang="en-US" altLang="ko-KR" sz="1800" dirty="0" err="1">
                <a:ea typeface="굴림" panose="020B0600000101010101" pitchFamily="50" charset="-127"/>
              </a:rPr>
              <a:t>argc</a:t>
            </a:r>
            <a:r>
              <a:rPr lang="en-US" altLang="ko-KR" sz="1800" dirty="0">
                <a:ea typeface="굴림" panose="020B0600000101010101" pitchFamily="50" charset="-127"/>
              </a:rPr>
              <a:t>, </a:t>
            </a:r>
            <a:r>
              <a:rPr lang="en-US" altLang="ko-KR" sz="1800" dirty="0" err="1">
                <a:ea typeface="굴림" panose="020B0600000101010101" pitchFamily="50" charset="-127"/>
              </a:rPr>
              <a:t>argv</a:t>
            </a:r>
            <a:r>
              <a:rPr lang="en-US" altLang="ko-KR" sz="1800" dirty="0">
                <a:ea typeface="굴림" panose="020B0600000101010101" pitchFamily="50" charset="-127"/>
              </a:rPr>
              <a:t>);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</a:t>
            </a:r>
            <a:r>
              <a:rPr lang="en-US" altLang="ko-KR" sz="1800" dirty="0" err="1">
                <a:ea typeface="굴림" panose="020B0600000101010101" pitchFamily="50" charset="-127"/>
              </a:rPr>
              <a:t>glutInitDisplayMode</a:t>
            </a:r>
            <a:r>
              <a:rPr lang="en-US" altLang="ko-KR" sz="1800" dirty="0">
                <a:ea typeface="굴림" panose="020B0600000101010101" pitchFamily="50" charset="-127"/>
              </a:rPr>
              <a:t>(GLUT_SINGLE | GLUT_RGBA | GLUT_DEPTH);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</a:t>
            </a:r>
            <a:r>
              <a:rPr lang="en-US" altLang="ko-KR" sz="1800" dirty="0" err="1">
                <a:ea typeface="굴림" panose="020B0600000101010101" pitchFamily="50" charset="-127"/>
              </a:rPr>
              <a:t>glutInitWindowSize</a:t>
            </a:r>
            <a:r>
              <a:rPr lang="en-US" altLang="ko-KR" sz="1800" dirty="0">
                <a:ea typeface="굴림" panose="020B0600000101010101" pitchFamily="50" charset="-127"/>
              </a:rPr>
              <a:t>( width, height );  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</a:t>
            </a:r>
            <a:r>
              <a:rPr lang="en-US" altLang="ko-KR" sz="1800" dirty="0" err="1">
                <a:ea typeface="굴림" panose="020B0600000101010101" pitchFamily="50" charset="-127"/>
              </a:rPr>
              <a:t>glutCreateWindow</a:t>
            </a:r>
            <a:r>
              <a:rPr lang="en-US" altLang="ko-KR" sz="1800" dirty="0">
                <a:ea typeface="굴림" panose="020B0600000101010101" pitchFamily="50" charset="-127"/>
              </a:rPr>
              <a:t>("CS380");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</a:t>
            </a:r>
            <a:r>
              <a:rPr lang="en-US" altLang="ko-KR" sz="1800" dirty="0" err="1">
                <a:ea typeface="굴림" panose="020B0600000101010101" pitchFamily="50" charset="-127"/>
              </a:rPr>
              <a:t>glutDisplayFunc</a:t>
            </a:r>
            <a:r>
              <a:rPr lang="en-US" altLang="ko-KR" sz="1800" dirty="0">
                <a:ea typeface="굴림" panose="020B0600000101010101" pitchFamily="50" charset="-127"/>
              </a:rPr>
              <a:t>( display );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</a:t>
            </a:r>
            <a:r>
              <a:rPr lang="en-US" altLang="ko-KR" sz="1800" dirty="0" err="1">
                <a:solidFill>
                  <a:srgbClr val="FFC000"/>
                </a:solidFill>
                <a:ea typeface="굴림" panose="020B0600000101010101" pitchFamily="50" charset="-127"/>
              </a:rPr>
              <a:t>glutMouseFunc</a:t>
            </a:r>
            <a:r>
              <a:rPr lang="en-US" altLang="ko-KR" sz="1800" dirty="0">
                <a:solidFill>
                  <a:srgbClr val="FFC000"/>
                </a:solidFill>
                <a:ea typeface="굴림" panose="020B0600000101010101" pitchFamily="50" charset="-127"/>
              </a:rPr>
              <a:t>( mouse );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</a:t>
            </a:r>
            <a:r>
              <a:rPr lang="en-US" altLang="ko-KR" sz="1800" dirty="0" err="1">
                <a:ea typeface="굴림" panose="020B0600000101010101" pitchFamily="50" charset="-127"/>
              </a:rPr>
              <a:t>glutKeyboardFunc</a:t>
            </a:r>
            <a:r>
              <a:rPr lang="en-US" altLang="ko-KR" sz="1800" dirty="0">
                <a:ea typeface="굴림" panose="020B0600000101010101" pitchFamily="50" charset="-127"/>
              </a:rPr>
              <a:t>( keyboard );  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</a:t>
            </a:r>
            <a:r>
              <a:rPr lang="en-US" altLang="ko-KR" sz="1800" dirty="0" err="1">
                <a:ea typeface="굴림" panose="020B0600000101010101" pitchFamily="50" charset="-127"/>
              </a:rPr>
              <a:t>glutReshapeFunc</a:t>
            </a:r>
            <a:r>
              <a:rPr lang="en-US" altLang="ko-KR" sz="1800" dirty="0">
                <a:ea typeface="굴림" panose="020B0600000101010101" pitchFamily="50" charset="-127"/>
              </a:rPr>
              <a:t>( reshape );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</a:t>
            </a:r>
            <a:r>
              <a:rPr lang="en-US" altLang="ko-KR" sz="1800" dirty="0" err="1">
                <a:ea typeface="굴림" panose="020B0600000101010101" pitchFamily="50" charset="-127"/>
              </a:rPr>
              <a:t>glutMainLoop</a:t>
            </a:r>
            <a:r>
              <a:rPr lang="en-US" altLang="ko-KR" sz="1800" dirty="0">
                <a:ea typeface="굴림" panose="020B0600000101010101" pitchFamily="50" charset="-127"/>
              </a:rPr>
              <a:t>();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return 0;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}</a:t>
            </a:r>
            <a:endParaRPr lang="ko-KR" altLang="en-US" sz="1800" dirty="0">
              <a:ea typeface="굴림" panose="020B0600000101010101" pitchFamily="50" charset="-127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16639EB9-C6BD-42AE-856D-69D127525964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48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734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Mouse input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>
                <a:ea typeface="굴림" panose="020B0600000101010101" pitchFamily="50" charset="-127"/>
              </a:rPr>
              <a:t>void mouse( int button, int state, int mx, int my ) 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button </a:t>
            </a:r>
          </a:p>
          <a:p>
            <a:pPr lvl="1"/>
            <a:r>
              <a:rPr lang="en-US" altLang="ko-KR" sz="2000">
                <a:ea typeface="굴림" panose="020B0600000101010101" pitchFamily="50" charset="-127"/>
              </a:rPr>
              <a:t>GLUT_LEFT_BUTTON</a:t>
            </a:r>
          </a:p>
          <a:p>
            <a:pPr lvl="1"/>
            <a:r>
              <a:rPr lang="en-US" altLang="ko-KR" sz="2000">
                <a:ea typeface="굴림" panose="020B0600000101010101" pitchFamily="50" charset="-127"/>
              </a:rPr>
              <a:t>GLUT_MIDDLE_BUTTON</a:t>
            </a:r>
          </a:p>
          <a:p>
            <a:pPr lvl="1"/>
            <a:r>
              <a:rPr lang="en-US" altLang="ko-KR" sz="2000">
                <a:ea typeface="굴림" panose="020B0600000101010101" pitchFamily="50" charset="-127"/>
              </a:rPr>
              <a:t>GLUT_RIGHT_BUTTON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state</a:t>
            </a:r>
          </a:p>
          <a:p>
            <a:pPr lvl="1"/>
            <a:r>
              <a:rPr lang="en-US" altLang="ko-KR" sz="2000">
                <a:ea typeface="굴림" panose="020B0600000101010101" pitchFamily="50" charset="-127"/>
              </a:rPr>
              <a:t>GLUT_DOWN</a:t>
            </a:r>
          </a:p>
          <a:p>
            <a:pPr lvl="1"/>
            <a:r>
              <a:rPr lang="en-US" altLang="ko-KR" sz="2000">
                <a:ea typeface="굴림" panose="020B0600000101010101" pitchFamily="50" charset="-127"/>
              </a:rPr>
              <a:t>GLUT_UP</a:t>
            </a:r>
          </a:p>
          <a:p>
            <a:r>
              <a:rPr lang="en-US" altLang="ko-KR" sz="2400">
                <a:ea typeface="굴림" panose="020B0600000101010101" pitchFamily="50" charset="-127"/>
              </a:rPr>
              <a:t>mx, my</a:t>
            </a:r>
          </a:p>
          <a:p>
            <a:pPr lvl="1"/>
            <a:r>
              <a:rPr lang="en-US" altLang="ko-KR" sz="2000">
                <a:ea typeface="굴림" panose="020B0600000101010101" pitchFamily="50" charset="-127"/>
              </a:rPr>
              <a:t>positions</a:t>
            </a:r>
            <a:endParaRPr lang="ko-KR" altLang="en-US" sz="2000">
              <a:ea typeface="굴림" panose="020B0600000101010101" pitchFamily="50" charset="-127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CAAF5FE7-2B31-462B-94C0-794CA1AA3A5A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49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5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Getting Started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5374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Mouse input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>
                <a:ea typeface="굴림" panose="020B0600000101010101" pitchFamily="50" charset="-127"/>
              </a:rPr>
              <a:t>void mouse( </a:t>
            </a:r>
            <a:r>
              <a:rPr lang="en-US" altLang="ko-KR" sz="1800" dirty="0" err="1">
                <a:ea typeface="굴림" panose="020B0600000101010101" pitchFamily="50" charset="-127"/>
              </a:rPr>
              <a:t>int</a:t>
            </a:r>
            <a:r>
              <a:rPr lang="en-US" altLang="ko-KR" sz="1800" dirty="0">
                <a:ea typeface="굴림" panose="020B0600000101010101" pitchFamily="50" charset="-127"/>
              </a:rPr>
              <a:t> button, </a:t>
            </a:r>
            <a:r>
              <a:rPr lang="en-US" altLang="ko-KR" sz="1800" dirty="0" err="1">
                <a:ea typeface="굴림" panose="020B0600000101010101" pitchFamily="50" charset="-127"/>
              </a:rPr>
              <a:t>int</a:t>
            </a:r>
            <a:r>
              <a:rPr lang="en-US" altLang="ko-KR" sz="1800" dirty="0">
                <a:ea typeface="굴림" panose="020B0600000101010101" pitchFamily="50" charset="-127"/>
              </a:rPr>
              <a:t> state, </a:t>
            </a:r>
            <a:r>
              <a:rPr lang="en-US" altLang="ko-KR" sz="1800" dirty="0" err="1">
                <a:ea typeface="굴림" panose="020B0600000101010101" pitchFamily="50" charset="-127"/>
              </a:rPr>
              <a:t>int</a:t>
            </a:r>
            <a:r>
              <a:rPr lang="en-US" altLang="ko-KR" sz="1800" dirty="0">
                <a:ea typeface="굴림" panose="020B0600000101010101" pitchFamily="50" charset="-127"/>
              </a:rPr>
              <a:t> mx, </a:t>
            </a:r>
            <a:r>
              <a:rPr lang="en-US" altLang="ko-KR" sz="1800" dirty="0" err="1">
                <a:ea typeface="굴림" panose="020B0600000101010101" pitchFamily="50" charset="-127"/>
              </a:rPr>
              <a:t>int</a:t>
            </a:r>
            <a:r>
              <a:rPr lang="en-US" altLang="ko-KR" sz="1800" dirty="0">
                <a:ea typeface="굴림" panose="020B0600000101010101" pitchFamily="50" charset="-127"/>
              </a:rPr>
              <a:t> my ) {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if((button == GLUT_LEFT_BUTTON) &amp;&amp; (state == GLUT_DOWN) )  {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  r = 1.0, g = 1.0, b = 1.0;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  display();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  }</a:t>
            </a:r>
          </a:p>
          <a:p>
            <a:r>
              <a:rPr lang="en-US" altLang="ko-KR" sz="1800" dirty="0">
                <a:ea typeface="굴림" panose="020B0600000101010101" pitchFamily="50" charset="-127"/>
              </a:rPr>
              <a:t>}</a:t>
            </a:r>
            <a:endParaRPr lang="ko-KR" altLang="en-US" sz="1600" dirty="0">
              <a:ea typeface="굴림" panose="020B0600000101010101" pitchFamily="50" charset="-127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CB8CB17C-7AEE-44DF-8791-2B947D8F4CC3}" type="slidenum">
              <a:rPr lang="en-GB" altLang="ko-KR" sz="1200">
                <a:solidFill>
                  <a:srgbClr val="000000"/>
                </a:solidFill>
                <a:latin typeface="Arial Black" panose="020B0A04020102020204" pitchFamily="34" charset="0"/>
              </a:rPr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50</a:t>
            </a:fld>
            <a:endParaRPr lang="en-GB" altLang="ko-K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3644901"/>
            <a:ext cx="2168525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0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Today’s Outline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Set up OpenGL development environments on Visual Studio </a:t>
            </a:r>
          </a:p>
          <a:p>
            <a:pPr lvl="1"/>
            <a:r>
              <a:rPr lang="en-US" altLang="ko-KR" dirty="0"/>
              <a:t>Download and </a:t>
            </a:r>
            <a:r>
              <a:rPr lang="en-US" altLang="ko-KR" dirty="0" smtClean="0"/>
              <a:t>setup GLUT and others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Start </a:t>
            </a:r>
            <a:r>
              <a:rPr lang="en-US" altLang="ko-KR" dirty="0"/>
              <a:t>with the OpenGL framework</a:t>
            </a:r>
          </a:p>
          <a:p>
            <a:pPr lvl="1"/>
            <a:r>
              <a:rPr lang="en-US" altLang="ko-KR" dirty="0"/>
              <a:t>Draw a OpenGL primitive</a:t>
            </a:r>
          </a:p>
          <a:p>
            <a:pPr lvl="1"/>
            <a:r>
              <a:rPr lang="en-US" altLang="ko-KR" dirty="0"/>
              <a:t>Address keyboard and mouse input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885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OpenGL is an API for graphics programming</a:t>
            </a:r>
          </a:p>
          <a:p>
            <a:pPr lvl="1"/>
            <a:r>
              <a:rPr lang="en-US" altLang="ko-KR" dirty="0" smtClean="0"/>
              <a:t>Platform-independent</a:t>
            </a:r>
          </a:p>
          <a:p>
            <a:pPr marL="548640" lvl="2" indent="0">
              <a:buNone/>
            </a:pPr>
            <a:r>
              <a:rPr lang="en-US" altLang="ko-KR" dirty="0" smtClean="0"/>
              <a:t>Same code</a:t>
            </a:r>
            <a:r>
              <a:rPr lang="en-US" altLang="ko-KR" dirty="0"/>
              <a:t> to render the </a:t>
            </a:r>
            <a:r>
              <a:rPr lang="en-US" altLang="ko-KR" dirty="0" smtClean="0"/>
              <a:t>image for Windows and iPhone</a:t>
            </a:r>
          </a:p>
          <a:p>
            <a:pPr lvl="1"/>
            <a:r>
              <a:rPr lang="en-US" altLang="ko-KR" dirty="0" smtClean="0"/>
              <a:t>Language-independent</a:t>
            </a:r>
          </a:p>
          <a:p>
            <a:pPr marL="548640" lvl="2" indent="0">
              <a:buNone/>
            </a:pPr>
            <a:r>
              <a:rPr lang="en-US" altLang="ko-KR" dirty="0" smtClean="0"/>
              <a:t>Use same </a:t>
            </a:r>
            <a:r>
              <a:rPr lang="en-US" altLang="ko-KR" dirty="0" err="1" smtClean="0"/>
              <a:t>gl</a:t>
            </a:r>
            <a:r>
              <a:rPr lang="en-US" altLang="ko-KR" dirty="0" smtClean="0"/>
              <a:t>*() functions in any popular languages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API is a specification</a:t>
            </a:r>
          </a:p>
          <a:p>
            <a:pPr lvl="1"/>
            <a:r>
              <a:rPr lang="en-US" altLang="ko-KR" dirty="0"/>
              <a:t>Your OS provides the OpenGL </a:t>
            </a:r>
            <a:r>
              <a:rPr lang="en-US" altLang="ko-KR" dirty="0" smtClean="0"/>
              <a:t>interface</a:t>
            </a:r>
          </a:p>
          <a:p>
            <a:pPr lvl="1"/>
            <a:r>
              <a:rPr lang="en-US" altLang="ko-KR" dirty="0" smtClean="0"/>
              <a:t>Your graphic card driver implements OpenGL functions</a:t>
            </a:r>
          </a:p>
          <a:p>
            <a:pPr lvl="1"/>
            <a:endParaRPr lang="en-US" altLang="ko-KR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8674865" y="2057400"/>
            <a:ext cx="3103007" cy="3277824"/>
            <a:chOff x="9212471" y="3918371"/>
            <a:chExt cx="1803400" cy="1905000"/>
          </a:xfrm>
        </p:grpSpPr>
        <p:sp>
          <p:nvSpPr>
            <p:cNvPr id="4" name="Rectangle 3"/>
            <p:cNvSpPr/>
            <p:nvPr/>
          </p:nvSpPr>
          <p:spPr>
            <a:xfrm>
              <a:off x="9212471" y="3918371"/>
              <a:ext cx="1803400" cy="457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Driver</a:t>
              </a:r>
              <a:endParaRPr lang="ko-KR" alt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212471" y="4642271"/>
              <a:ext cx="1803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OS</a:t>
              </a:r>
              <a:endParaRPr lang="ko-KR" alt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12471" y="5366171"/>
              <a:ext cx="18034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Your application</a:t>
              </a:r>
              <a:endParaRPr lang="ko-KR" altLang="en-US" dirty="0"/>
            </a:p>
          </p:txBody>
        </p:sp>
        <p:cxnSp>
          <p:nvCxnSpPr>
            <p:cNvPr id="8" name="Straight Arrow Connector 7"/>
            <p:cNvCxnSpPr>
              <a:stCxn id="6" idx="0"/>
              <a:endCxn id="5" idx="2"/>
            </p:cNvCxnSpPr>
            <p:nvPr/>
          </p:nvCxnSpPr>
          <p:spPr>
            <a:xfrm flipV="1">
              <a:off x="10114171" y="5099471"/>
              <a:ext cx="0" cy="266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0"/>
              <a:endCxn id="4" idx="2"/>
            </p:cNvCxnSpPr>
            <p:nvPr/>
          </p:nvCxnSpPr>
          <p:spPr>
            <a:xfrm flipV="1">
              <a:off x="10114171" y="4375571"/>
              <a:ext cx="0" cy="266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2" descr="Image result for glu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735350"/>
            <a:ext cx="2155824" cy="11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1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GLUT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Different platforms, Different window systems</a:t>
            </a:r>
          </a:p>
          <a:p>
            <a:pPr lvl="1"/>
            <a:r>
              <a:rPr lang="en-US" altLang="ko-KR" dirty="0" smtClean="0"/>
              <a:t>Connecting OpenGL to window system is NOT platform-independent</a:t>
            </a:r>
          </a:p>
          <a:p>
            <a:pPr marL="548640" lvl="2" indent="0">
              <a:buNone/>
            </a:pPr>
            <a:r>
              <a:rPr lang="en-US" altLang="ko-KR" dirty="0" smtClean="0"/>
              <a:t>Windows Win32 API, X11 GLX, </a:t>
            </a:r>
            <a:r>
              <a:rPr lang="en-US" altLang="ko-KR" dirty="0" err="1" smtClean="0"/>
              <a:t>macOS</a:t>
            </a:r>
            <a:r>
              <a:rPr lang="en-US" altLang="ko-KR" dirty="0" smtClean="0"/>
              <a:t> Cocoa binding, etc..</a:t>
            </a:r>
          </a:p>
          <a:p>
            <a:pPr lvl="1"/>
            <a:r>
              <a:rPr lang="en-US" altLang="ko-KR" dirty="0" smtClean="0"/>
              <a:t>Tricky, cumbersome and dirty to implement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GLUT </a:t>
            </a:r>
            <a:r>
              <a:rPr lang="en-US" altLang="ko-KR" dirty="0"/>
              <a:t>(OpenGL Utility Toolkit)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Third-party utility library</a:t>
            </a:r>
          </a:p>
          <a:p>
            <a:pPr lvl="1"/>
            <a:r>
              <a:rPr lang="en-US" altLang="ko-KR" dirty="0" smtClean="0"/>
              <a:t>Provides a platform-independent window and OpenGL context creation</a:t>
            </a:r>
          </a:p>
          <a:p>
            <a:pPr marL="548640" lvl="2" indent="0">
              <a:buNone/>
            </a:pPr>
            <a:r>
              <a:rPr lang="en-US" altLang="ko-KR" dirty="0" smtClean="0"/>
              <a:t>Saves you from platform-specific hurdles</a:t>
            </a:r>
          </a:p>
        </p:txBody>
      </p:sp>
    </p:spTree>
    <p:extLst>
      <p:ext uri="{BB962C8B-B14F-4D97-AF65-F5344CB8AC3E}">
        <p14:creationId xmlns:p14="http://schemas.microsoft.com/office/powerpoint/2010/main" val="315209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Download GLUT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Windows binaries and build toolkits can be downloaded from:</a:t>
            </a:r>
          </a:p>
          <a:p>
            <a:pPr marL="274320" lvl="1" indent="0">
              <a:buNone/>
            </a:pPr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www.opengl.org/resources/libraries/glut/glutdlls37beta.zip</a:t>
            </a:r>
            <a:endParaRPr lang="en-US" altLang="ko-KR" dirty="0" smtClean="0"/>
          </a:p>
          <a:p>
            <a:pPr marL="274320" lvl="1" indent="0">
              <a:buNone/>
            </a:pPr>
            <a:endParaRPr lang="en-US" altLang="ko-KR" dirty="0" smtClean="0"/>
          </a:p>
          <a:p>
            <a:pPr marL="274320" lvl="1" indent="0">
              <a:buNone/>
            </a:pPr>
            <a:r>
              <a:rPr lang="en-US" altLang="ko-KR" sz="7200" b="1" dirty="0" smtClean="0">
                <a:hlinkClick r:id="rId3"/>
              </a:rPr>
              <a:t>https</a:t>
            </a:r>
            <a:r>
              <a:rPr lang="en-US" altLang="ko-KR" sz="7200" b="1" dirty="0">
                <a:hlinkClick r:id="rId3"/>
              </a:rPr>
              <a:t>://</a:t>
            </a:r>
            <a:r>
              <a:rPr lang="en-US" altLang="ko-KR" sz="7200" b="1" dirty="0" smtClean="0">
                <a:hlinkClick r:id="rId3"/>
              </a:rPr>
              <a:t>goo.gl/av1Lrr</a:t>
            </a:r>
            <a:endParaRPr lang="en-US" altLang="ko-KR" sz="7200" b="1" dirty="0" smtClean="0"/>
          </a:p>
          <a:p>
            <a:pPr lvl="0">
              <a:buClr>
                <a:srgbClr val="000000"/>
              </a:buClr>
            </a:pPr>
            <a:endParaRPr lang="en-US" altLang="ko-KR" dirty="0" smtClean="0">
              <a:solidFill>
                <a:srgbClr val="000000"/>
              </a:solidFill>
            </a:endParaRPr>
          </a:p>
          <a:p>
            <a:pPr lvl="0">
              <a:buClr>
                <a:srgbClr val="000000"/>
              </a:buClr>
            </a:pPr>
            <a:r>
              <a:rPr lang="en-US" altLang="ko-KR" dirty="0" smtClean="0">
                <a:solidFill>
                  <a:srgbClr val="000000"/>
                </a:solidFill>
              </a:rPr>
              <a:t>Unzip it somewhere (Here we assume the location is </a:t>
            </a:r>
            <a:r>
              <a:rPr lang="en-US" altLang="ko-KR" b="1" dirty="0" smtClean="0">
                <a:solidFill>
                  <a:srgbClr val="000000"/>
                </a:solidFill>
              </a:rPr>
              <a:t>C:\GLUT</a:t>
            </a:r>
            <a:r>
              <a:rPr lang="en-US" altLang="ko-KR" dirty="0" smtClean="0">
                <a:solidFill>
                  <a:srgbClr val="000000"/>
                </a:solidFill>
              </a:rPr>
              <a:t>)</a:t>
            </a:r>
          </a:p>
          <a:p>
            <a:pPr lvl="0">
              <a:buClr>
                <a:srgbClr val="000000"/>
              </a:buClr>
            </a:pPr>
            <a:endParaRPr lang="en-US" altLang="ko-KR" dirty="0">
              <a:solidFill>
                <a:srgbClr val="000000"/>
              </a:solidFill>
            </a:endParaRPr>
          </a:p>
          <a:p>
            <a:pPr marL="274320" lvl="1" indent="0">
              <a:buNone/>
            </a:pPr>
            <a:endParaRPr lang="ko-KR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93707429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065DE16-71A8-4FD9-BC0F-81B6441C8D95}" vid="{1587747F-686D-40FE-AE94-55BFFECBDD2D}"/>
    </a:ext>
  </a:ext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234</TotalTime>
  <Words>1731</Words>
  <Application>Microsoft Office PowerPoint</Application>
  <PresentationFormat>Widescreen</PresentationFormat>
  <Paragraphs>409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굴림</vt:lpstr>
      <vt:lpstr>맑은 고딕</vt:lpstr>
      <vt:lpstr>Arial</vt:lpstr>
      <vt:lpstr>Arial Black</vt:lpstr>
      <vt:lpstr>Corbel</vt:lpstr>
      <vt:lpstr>Courier New</vt:lpstr>
      <vt:lpstr>Times New Roman</vt:lpstr>
      <vt:lpstr>Wingdings</vt:lpstr>
      <vt:lpstr>Theme1</vt:lpstr>
      <vt:lpstr>Pixel</vt:lpstr>
      <vt:lpstr>CS380 Lab 1</vt:lpstr>
      <vt:lpstr>Acknowledgement</vt:lpstr>
      <vt:lpstr>Goal</vt:lpstr>
      <vt:lpstr>Notes</vt:lpstr>
      <vt:lpstr>Getting Started</vt:lpstr>
      <vt:lpstr>Today’s Outline</vt:lpstr>
      <vt:lpstr>PowerPoint Presentation</vt:lpstr>
      <vt:lpstr>GLUT</vt:lpstr>
      <vt:lpstr>Download GLUT</vt:lpstr>
      <vt:lpstr>Download GLUT</vt:lpstr>
      <vt:lpstr>Create Project</vt:lpstr>
      <vt:lpstr>Create Project</vt:lpstr>
      <vt:lpstr>Create Project</vt:lpstr>
      <vt:lpstr>Download PA1 Skeleton Code</vt:lpstr>
      <vt:lpstr>Download PA1 Skeleton Code</vt:lpstr>
      <vt:lpstr>Download PA1 Skeleton Code</vt:lpstr>
      <vt:lpstr>Project Setup</vt:lpstr>
      <vt:lpstr>Project Setup</vt:lpstr>
      <vt:lpstr>Project Setup</vt:lpstr>
      <vt:lpstr>Project Setup</vt:lpstr>
      <vt:lpstr>Project Setup</vt:lpstr>
      <vt:lpstr>Project Setup</vt:lpstr>
      <vt:lpstr>Project Setup</vt:lpstr>
      <vt:lpstr>Now Build and Run Project!</vt:lpstr>
      <vt:lpstr>Troubleshooting</vt:lpstr>
      <vt:lpstr>Creating an empty window</vt:lpstr>
      <vt:lpstr>Draw your first polygon</vt:lpstr>
      <vt:lpstr>Draw your first polygon</vt:lpstr>
      <vt:lpstr>Draw your first polygon</vt:lpstr>
      <vt:lpstr>Draw your first polygon</vt:lpstr>
      <vt:lpstr>OpenGL Primitives</vt:lpstr>
      <vt:lpstr>OpenGL Primitives</vt:lpstr>
      <vt:lpstr>OpenGL Primitives</vt:lpstr>
      <vt:lpstr>OpenGL Primitives</vt:lpstr>
      <vt:lpstr>OpenGL Primitives</vt:lpstr>
      <vt:lpstr>OpenGL functions</vt:lpstr>
      <vt:lpstr>OpenGL functions</vt:lpstr>
      <vt:lpstr>Tutorial</vt:lpstr>
      <vt:lpstr>Tutorial</vt:lpstr>
      <vt:lpstr>Adding colours</vt:lpstr>
      <vt:lpstr>Colours in OpenGL</vt:lpstr>
      <vt:lpstr>Colours in OpenGL</vt:lpstr>
      <vt:lpstr>Colours in OpenGL</vt:lpstr>
      <vt:lpstr>Keyboard input</vt:lpstr>
      <vt:lpstr>Keyboard input</vt:lpstr>
      <vt:lpstr>Tutorial</vt:lpstr>
      <vt:lpstr>Tutorial</vt:lpstr>
      <vt:lpstr>Mouse input</vt:lpstr>
      <vt:lpstr>Mouse input</vt:lpstr>
      <vt:lpstr>Mouse input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CS380 Lab 1</dc:title>
  <dc:creator>손명배</dc:creator>
  <cp:lastModifiedBy>손명배</cp:lastModifiedBy>
  <cp:revision>18</cp:revision>
  <dcterms:created xsi:type="dcterms:W3CDTF">2017-03-06T07:14:32Z</dcterms:created>
  <dcterms:modified xsi:type="dcterms:W3CDTF">2017-03-06T11:09:23Z</dcterms:modified>
</cp:coreProperties>
</file>